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6"/>
  </p:notesMasterIdLst>
  <p:handoutMasterIdLst>
    <p:handoutMasterId r:id="rId47"/>
  </p:handoutMasterIdLst>
  <p:sldIdLst>
    <p:sldId id="2435" r:id="rId5"/>
    <p:sldId id="258" r:id="rId6"/>
    <p:sldId id="2439" r:id="rId7"/>
    <p:sldId id="259" r:id="rId8"/>
    <p:sldId id="2500" r:id="rId9"/>
    <p:sldId id="2501" r:id="rId10"/>
    <p:sldId id="2502" r:id="rId11"/>
    <p:sldId id="2503" r:id="rId12"/>
    <p:sldId id="2440" r:id="rId13"/>
    <p:sldId id="2442" r:id="rId14"/>
    <p:sldId id="2509" r:id="rId15"/>
    <p:sldId id="2449" r:id="rId16"/>
    <p:sldId id="2494" r:id="rId17"/>
    <p:sldId id="2495" r:id="rId18"/>
    <p:sldId id="2496" r:id="rId19"/>
    <p:sldId id="2497" r:id="rId20"/>
    <p:sldId id="2498" r:id="rId21"/>
    <p:sldId id="2450" r:id="rId22"/>
    <p:sldId id="2471" r:id="rId23"/>
    <p:sldId id="2472" r:id="rId24"/>
    <p:sldId id="2474" r:id="rId25"/>
    <p:sldId id="2473" r:id="rId26"/>
    <p:sldId id="2475" r:id="rId27"/>
    <p:sldId id="2476" r:id="rId28"/>
    <p:sldId id="2456" r:id="rId29"/>
    <p:sldId id="2460" r:id="rId30"/>
    <p:sldId id="2461" r:id="rId31"/>
    <p:sldId id="2462" r:id="rId32"/>
    <p:sldId id="2463" r:id="rId33"/>
    <p:sldId id="2457" r:id="rId34"/>
    <p:sldId id="2465" r:id="rId35"/>
    <p:sldId id="2466" r:id="rId36"/>
    <p:sldId id="2467" r:id="rId37"/>
    <p:sldId id="2468" r:id="rId38"/>
    <p:sldId id="2458" r:id="rId39"/>
    <p:sldId id="2504" r:id="rId40"/>
    <p:sldId id="2505" r:id="rId41"/>
    <p:sldId id="2506" r:id="rId42"/>
    <p:sldId id="2459" r:id="rId43"/>
    <p:sldId id="2507" r:id="rId44"/>
    <p:sldId id="24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06" autoAdjust="0"/>
    <p:restoredTop sz="94584" autoAdjust="0"/>
  </p:normalViewPr>
  <p:slideViewPr>
    <p:cSldViewPr snapToGrid="0" showGuides="1">
      <p:cViewPr varScale="1">
        <p:scale>
          <a:sx n="58" d="100"/>
          <a:sy n="58" d="100"/>
        </p:scale>
        <p:origin x="53" y="30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6/13/2024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1433780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1125002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10"/>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311162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402350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160740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76242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43277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3333082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3010178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3096200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42463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8C2E478F-E849-4A8C-AF1F-CBCC78A7CBFA}"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noProof="0"/>
              <a:t>Add a footer</a:t>
            </a:r>
          </a:p>
        </p:txBody>
      </p:sp>
      <p:sp>
        <p:nvSpPr>
          <p:cNvPr id="7" name="Slide Number Placeholder 6"/>
          <p:cNvSpPr>
            <a:spLocks noGrp="1"/>
          </p:cNvSpPr>
          <p:nvPr>
            <p:ph type="sldNum" sz="quarter" idx="11"/>
          </p:nvPr>
        </p:nvSpPr>
        <p:spPr/>
        <p:txBody>
          <a:bodyPr/>
          <a:lstStyle/>
          <a:p>
            <a:fld id="{4B73C415-D670-4716-A5EC-CC4D52CA2BAC}" type="slidenum">
              <a:rPr lang="en-US" noProof="0" smtClean="0"/>
              <a:t>‹#›</a:t>
            </a:fld>
            <a:endParaRPr lang="en-US" noProof="0"/>
          </a:p>
        </p:txBody>
      </p:sp>
      <p:sp>
        <p:nvSpPr>
          <p:cNvPr id="2" name="Title 1"/>
          <p:cNvSpPr>
            <a:spLocks noGrp="1"/>
          </p:cNvSpPr>
          <p:nvPr>
            <p:ph type="title" hasCustomPrompt="1"/>
          </p:nvPr>
        </p:nvSpPr>
        <p:spPr/>
        <p:txBody>
          <a:bodyPr/>
          <a:lstStyle>
            <a:lvl1pPr>
              <a:lnSpc>
                <a:spcPct val="100000"/>
              </a:lnSpc>
              <a:defRPr/>
            </a:lvl1pPr>
          </a:lstStyle>
          <a:p>
            <a:r>
              <a:rPr lang="en-US" noProof="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t>6/13/2024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1" fmla="*/ 0 w 6096000"/>
              <a:gd name="connsiteY0-2" fmla="*/ 0 h 6858000"/>
              <a:gd name="connsiteX1-3" fmla="*/ 6096000 w 6096000"/>
              <a:gd name="connsiteY1-4" fmla="*/ 0 h 6858000"/>
              <a:gd name="connsiteX2-5" fmla="*/ 4242487 w 6096000"/>
              <a:gd name="connsiteY2-6" fmla="*/ 6833286 h 6858000"/>
              <a:gd name="connsiteX3-7" fmla="*/ 0 w 6096000"/>
              <a:gd name="connsiteY3-8" fmla="*/ 6858000 h 6858000"/>
              <a:gd name="connsiteX4-9" fmla="*/ 0 w 6096000"/>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1" fmla="*/ 1312985 w 5251939"/>
              <a:gd name="connsiteY0-2" fmla="*/ 0 h 4878432"/>
              <a:gd name="connsiteX1-3" fmla="*/ 1975340 w 5251939"/>
              <a:gd name="connsiteY1-4" fmla="*/ 0 h 4878432"/>
              <a:gd name="connsiteX2-5" fmla="*/ 1975340 w 5251939"/>
              <a:gd name="connsiteY2-6" fmla="*/ 982231 h 4878432"/>
              <a:gd name="connsiteX3-7" fmla="*/ 2648832 w 5251939"/>
              <a:gd name="connsiteY3-8" fmla="*/ 982231 h 4878432"/>
              <a:gd name="connsiteX4-9" fmla="*/ 2648832 w 5251939"/>
              <a:gd name="connsiteY4-10" fmla="*/ 1148083 h 4878432"/>
              <a:gd name="connsiteX5-11" fmla="*/ 3328771 w 5251939"/>
              <a:gd name="connsiteY5-12" fmla="*/ 1148083 h 4878432"/>
              <a:gd name="connsiteX6-13" fmla="*/ 3328771 w 5251939"/>
              <a:gd name="connsiteY6-14" fmla="*/ 0 h 4878432"/>
              <a:gd name="connsiteX7-15" fmla="*/ 4572000 w 5251939"/>
              <a:gd name="connsiteY7-16" fmla="*/ 0 h 4878432"/>
              <a:gd name="connsiteX8-17" fmla="*/ 4572000 w 5251939"/>
              <a:gd name="connsiteY8-18" fmla="*/ 1000460 h 4878432"/>
              <a:gd name="connsiteX9-19" fmla="*/ 5251939 w 5251939"/>
              <a:gd name="connsiteY9-20" fmla="*/ 1000460 h 4878432"/>
              <a:gd name="connsiteX10-21" fmla="*/ 5251939 w 5251939"/>
              <a:gd name="connsiteY10-22" fmla="*/ 4279967 h 4878432"/>
              <a:gd name="connsiteX11-23" fmla="*/ 4572000 w 5251939"/>
              <a:gd name="connsiteY11-24" fmla="*/ 4279967 h 4878432"/>
              <a:gd name="connsiteX12-25" fmla="*/ 4572000 w 5251939"/>
              <a:gd name="connsiteY12-26" fmla="*/ 4878432 h 4878432"/>
              <a:gd name="connsiteX13-27" fmla="*/ 4570834 w 5251939"/>
              <a:gd name="connsiteY13-28" fmla="*/ 3563909 h 4878432"/>
              <a:gd name="connsiteX14-29" fmla="*/ 3890895 w 5251939"/>
              <a:gd name="connsiteY14-30" fmla="*/ 3563909 h 4878432"/>
              <a:gd name="connsiteX15-31" fmla="*/ 3890895 w 5251939"/>
              <a:gd name="connsiteY15-32" fmla="*/ 4878432 h 4878432"/>
              <a:gd name="connsiteX16-33" fmla="*/ 3297114 w 5251939"/>
              <a:gd name="connsiteY16-34" fmla="*/ 4878432 h 4878432"/>
              <a:gd name="connsiteX17-35" fmla="*/ 3297114 w 5251939"/>
              <a:gd name="connsiteY17-36" fmla="*/ 3911406 h 4878432"/>
              <a:gd name="connsiteX18-37" fmla="*/ 2617175 w 5251939"/>
              <a:gd name="connsiteY18-38" fmla="*/ 3911406 h 4878432"/>
              <a:gd name="connsiteX19-39" fmla="*/ 2617175 w 5251939"/>
              <a:gd name="connsiteY19-40" fmla="*/ 4324451 h 4878432"/>
              <a:gd name="connsiteX20-41" fmla="*/ 1968893 w 5251939"/>
              <a:gd name="connsiteY20-42" fmla="*/ 4324451 h 4878432"/>
              <a:gd name="connsiteX21-43" fmla="*/ 1968893 w 5251939"/>
              <a:gd name="connsiteY21-44" fmla="*/ 4878432 h 4878432"/>
              <a:gd name="connsiteX22-45" fmla="*/ 1312985 w 5251939"/>
              <a:gd name="connsiteY22-46" fmla="*/ 4878432 h 4878432"/>
              <a:gd name="connsiteX23-47" fmla="*/ 1312985 w 5251939"/>
              <a:gd name="connsiteY23-48" fmla="*/ 4324451 h 4878432"/>
              <a:gd name="connsiteX24-49" fmla="*/ 642230 w 5251939"/>
              <a:gd name="connsiteY24-50" fmla="*/ 4324451 h 4878432"/>
              <a:gd name="connsiteX25-51" fmla="*/ 642230 w 5251939"/>
              <a:gd name="connsiteY25-52" fmla="*/ 3624890 h 4878432"/>
              <a:gd name="connsiteX26-53" fmla="*/ 0 w 5251939"/>
              <a:gd name="connsiteY26-54" fmla="*/ 3624890 h 4878432"/>
              <a:gd name="connsiteX27-55" fmla="*/ 0 w 5251939"/>
              <a:gd name="connsiteY27-56" fmla="*/ 375409 h 4878432"/>
              <a:gd name="connsiteX28-57" fmla="*/ 633046 w 5251939"/>
              <a:gd name="connsiteY28-58" fmla="*/ 375409 h 4878432"/>
              <a:gd name="connsiteX29-59" fmla="*/ 633046 w 5251939"/>
              <a:gd name="connsiteY29-60" fmla="*/ 1379096 h 4878432"/>
              <a:gd name="connsiteX30-61" fmla="*/ 1312985 w 5251939"/>
              <a:gd name="connsiteY30-62" fmla="*/ 1379096 h 4878432"/>
              <a:gd name="connsiteX31-63" fmla="*/ 1312985 w 5251939"/>
              <a:gd name="connsiteY31-64" fmla="*/ 0 h 4878432"/>
              <a:gd name="connsiteX0-65" fmla="*/ 1312985 w 5251939"/>
              <a:gd name="connsiteY0-66" fmla="*/ 0 h 4878432"/>
              <a:gd name="connsiteX1-67" fmla="*/ 1975340 w 5251939"/>
              <a:gd name="connsiteY1-68" fmla="*/ 0 h 4878432"/>
              <a:gd name="connsiteX2-69" fmla="*/ 1975340 w 5251939"/>
              <a:gd name="connsiteY2-70" fmla="*/ 982231 h 4878432"/>
              <a:gd name="connsiteX3-71" fmla="*/ 2648832 w 5251939"/>
              <a:gd name="connsiteY3-72" fmla="*/ 982231 h 4878432"/>
              <a:gd name="connsiteX4-73" fmla="*/ 2648832 w 5251939"/>
              <a:gd name="connsiteY4-74" fmla="*/ 1148083 h 4878432"/>
              <a:gd name="connsiteX5-75" fmla="*/ 3328771 w 5251939"/>
              <a:gd name="connsiteY5-76" fmla="*/ 1148083 h 4878432"/>
              <a:gd name="connsiteX6-77" fmla="*/ 3328771 w 5251939"/>
              <a:gd name="connsiteY6-78" fmla="*/ 0 h 4878432"/>
              <a:gd name="connsiteX7-79" fmla="*/ 4572000 w 5251939"/>
              <a:gd name="connsiteY7-80" fmla="*/ 0 h 4878432"/>
              <a:gd name="connsiteX8-81" fmla="*/ 4572000 w 5251939"/>
              <a:gd name="connsiteY8-82" fmla="*/ 1000460 h 4878432"/>
              <a:gd name="connsiteX9-83" fmla="*/ 5251939 w 5251939"/>
              <a:gd name="connsiteY9-84" fmla="*/ 1000460 h 4878432"/>
              <a:gd name="connsiteX10-85" fmla="*/ 5251939 w 5251939"/>
              <a:gd name="connsiteY10-86" fmla="*/ 4279967 h 4878432"/>
              <a:gd name="connsiteX11-87" fmla="*/ 4572000 w 5251939"/>
              <a:gd name="connsiteY11-88" fmla="*/ 4279967 h 4878432"/>
              <a:gd name="connsiteX12-89" fmla="*/ 4570834 w 5251939"/>
              <a:gd name="connsiteY12-90" fmla="*/ 3563909 h 4878432"/>
              <a:gd name="connsiteX13-91" fmla="*/ 3890895 w 5251939"/>
              <a:gd name="connsiteY13-92" fmla="*/ 3563909 h 4878432"/>
              <a:gd name="connsiteX14-93" fmla="*/ 3890895 w 5251939"/>
              <a:gd name="connsiteY14-94" fmla="*/ 4878432 h 4878432"/>
              <a:gd name="connsiteX15-95" fmla="*/ 3297114 w 5251939"/>
              <a:gd name="connsiteY15-96" fmla="*/ 4878432 h 4878432"/>
              <a:gd name="connsiteX16-97" fmla="*/ 3297114 w 5251939"/>
              <a:gd name="connsiteY16-98" fmla="*/ 3911406 h 4878432"/>
              <a:gd name="connsiteX17-99" fmla="*/ 2617175 w 5251939"/>
              <a:gd name="connsiteY17-100" fmla="*/ 3911406 h 4878432"/>
              <a:gd name="connsiteX18-101" fmla="*/ 2617175 w 5251939"/>
              <a:gd name="connsiteY18-102" fmla="*/ 4324451 h 4878432"/>
              <a:gd name="connsiteX19-103" fmla="*/ 1968893 w 5251939"/>
              <a:gd name="connsiteY19-104" fmla="*/ 4324451 h 4878432"/>
              <a:gd name="connsiteX20-105" fmla="*/ 1968893 w 5251939"/>
              <a:gd name="connsiteY20-106" fmla="*/ 4878432 h 4878432"/>
              <a:gd name="connsiteX21-107" fmla="*/ 1312985 w 5251939"/>
              <a:gd name="connsiteY21-108" fmla="*/ 4878432 h 4878432"/>
              <a:gd name="connsiteX22-109" fmla="*/ 1312985 w 5251939"/>
              <a:gd name="connsiteY22-110" fmla="*/ 4324451 h 4878432"/>
              <a:gd name="connsiteX23-111" fmla="*/ 642230 w 5251939"/>
              <a:gd name="connsiteY23-112" fmla="*/ 4324451 h 4878432"/>
              <a:gd name="connsiteX24-113" fmla="*/ 642230 w 5251939"/>
              <a:gd name="connsiteY24-114" fmla="*/ 3624890 h 4878432"/>
              <a:gd name="connsiteX25-115" fmla="*/ 0 w 5251939"/>
              <a:gd name="connsiteY25-116" fmla="*/ 3624890 h 4878432"/>
              <a:gd name="connsiteX26-117" fmla="*/ 0 w 5251939"/>
              <a:gd name="connsiteY26-118" fmla="*/ 375409 h 4878432"/>
              <a:gd name="connsiteX27-119" fmla="*/ 633046 w 5251939"/>
              <a:gd name="connsiteY27-120" fmla="*/ 375409 h 4878432"/>
              <a:gd name="connsiteX28-121" fmla="*/ 633046 w 5251939"/>
              <a:gd name="connsiteY28-122" fmla="*/ 1379096 h 4878432"/>
              <a:gd name="connsiteX29-123" fmla="*/ 1312985 w 5251939"/>
              <a:gd name="connsiteY29-124" fmla="*/ 1379096 h 4878432"/>
              <a:gd name="connsiteX30-125" fmla="*/ 1312985 w 5251939"/>
              <a:gd name="connsiteY30-126" fmla="*/ 0 h 48784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t>‹#›</a:t>
            </a:fld>
            <a:endParaRPr lang="en-US" dirty="0"/>
          </a:p>
        </p:txBody>
      </p:sp>
      <p:sp>
        <p:nvSpPr>
          <p:cNvPr id="17"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1" fmla="*/ 0 w 6107906"/>
              <a:gd name="connsiteY0-2" fmla="*/ 0 h 6858000"/>
              <a:gd name="connsiteX1-3" fmla="*/ 6107906 w 6107906"/>
              <a:gd name="connsiteY1-4" fmla="*/ 0 h 6858000"/>
              <a:gd name="connsiteX2-5" fmla="*/ 4233386 w 6107906"/>
              <a:gd name="connsiteY2-6" fmla="*/ 6858000 h 6858000"/>
              <a:gd name="connsiteX3-7" fmla="*/ 0 w 6107906"/>
              <a:gd name="connsiteY3-8" fmla="*/ 6858000 h 6858000"/>
              <a:gd name="connsiteX4-9" fmla="*/ 0 w 6107906"/>
              <a:gd name="connsiteY4-10" fmla="*/ 0 h 6858000"/>
              <a:gd name="connsiteX0-11" fmla="*/ 0 w 6107906"/>
              <a:gd name="connsiteY0-12" fmla="*/ 0 h 6858000"/>
              <a:gd name="connsiteX1-13" fmla="*/ 6107906 w 6107906"/>
              <a:gd name="connsiteY1-14" fmla="*/ 0 h 6858000"/>
              <a:gd name="connsiteX2-15" fmla="*/ 4593309 w 6107906"/>
              <a:gd name="connsiteY2-16" fmla="*/ 6848272 h 6858000"/>
              <a:gd name="connsiteX3-17" fmla="*/ 0 w 6107906"/>
              <a:gd name="connsiteY3-18" fmla="*/ 6858000 h 6858000"/>
              <a:gd name="connsiteX4-19" fmla="*/ 0 w 6107906"/>
              <a:gd name="connsiteY4-20" fmla="*/ 0 h 6858000"/>
              <a:gd name="connsiteX0-21" fmla="*/ 1517515 w 6107906"/>
              <a:gd name="connsiteY0-22" fmla="*/ 0 h 6858000"/>
              <a:gd name="connsiteX1-23" fmla="*/ 6107906 w 6107906"/>
              <a:gd name="connsiteY1-24" fmla="*/ 0 h 6858000"/>
              <a:gd name="connsiteX2-25" fmla="*/ 4593309 w 6107906"/>
              <a:gd name="connsiteY2-26" fmla="*/ 6848272 h 6858000"/>
              <a:gd name="connsiteX3-27" fmla="*/ 0 w 6107906"/>
              <a:gd name="connsiteY3-28" fmla="*/ 6858000 h 6858000"/>
              <a:gd name="connsiteX4-29" fmla="*/ 1517515 w 6107906"/>
              <a:gd name="connsiteY4-3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1" fmla="*/ 0 w 6107906"/>
              <a:gd name="connsiteY0-2" fmla="*/ 0 h 6858000"/>
              <a:gd name="connsiteX1-3" fmla="*/ 6107906 w 6107906"/>
              <a:gd name="connsiteY1-4" fmla="*/ 0 h 6858000"/>
              <a:gd name="connsiteX2-5" fmla="*/ 4233386 w 6107906"/>
              <a:gd name="connsiteY2-6" fmla="*/ 6858000 h 6858000"/>
              <a:gd name="connsiteX3-7" fmla="*/ 0 w 6107906"/>
              <a:gd name="connsiteY3-8" fmla="*/ 6858000 h 6858000"/>
              <a:gd name="connsiteX4-9" fmla="*/ 0 w 6107906"/>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p:cNvSpPr/>
          <p:nvPr userDrawn="1"/>
        </p:nvSpPr>
        <p:spPr>
          <a:xfrm>
            <a:off x="10184825" y="6413649"/>
            <a:ext cx="1399614" cy="407804"/>
          </a:xfrm>
          <a:prstGeom prst="rect">
            <a:avLst/>
          </a:prstGeom>
          <a:ln w="3175">
            <a:miter lim="400000"/>
          </a:ln>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defTabSz="914400" rtl="1"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r" defTabSz="914400" rtl="1"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r" defTabSz="914400" rtl="1"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r" defTabSz="914400" rtl="1"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r" defTabSz="914400" rtl="1"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6.xml"/><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6.xml"/><Relationship Id="rId1" Type="http://schemas.openxmlformats.org/officeDocument/2006/relationships/tags" Target="../tags/tag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ubin-tchoi/audio-speech-denoising/blob/main/audio_speech_denoising.ipynb" TargetMode="External"/><Relationship Id="rId2" Type="http://schemas.openxmlformats.org/officeDocument/2006/relationships/hyperlink" Target="https://github.com/vbelz/Speech-enhancement" TargetMode="Externa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p:cNvSpPr/>
          <p:nvPr/>
        </p:nvSpPr>
        <p:spPr>
          <a:xfrm>
            <a:off x="0" y="-61166"/>
            <a:ext cx="12192000" cy="6919166"/>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677447" y="2151527"/>
            <a:ext cx="10837105" cy="708319"/>
          </a:xfrm>
        </p:spPr>
        <p:txBody>
          <a:bodyPr>
            <a:normAutofit fontScale="90000"/>
          </a:bodyPr>
          <a:lstStyle/>
          <a:p>
            <a:r>
              <a:rPr lang="en-US" b="1" dirty="0">
                <a:solidFill>
                  <a:schemeClr val="bg1"/>
                </a:solidFill>
                <a:latin typeface="Bahnschrift" panose="020B0502040204020203" pitchFamily="34" charset="0"/>
              </a:rPr>
              <a:t>Speech enhancement using deep </a:t>
            </a:r>
            <a:r>
              <a:rPr lang="en-US" b="1" dirty="0" smtClean="0">
                <a:solidFill>
                  <a:schemeClr val="bg1"/>
                </a:solidFill>
                <a:latin typeface="Bahnschrift" panose="020B0502040204020203" pitchFamily="34" charset="0"/>
              </a:rPr>
              <a:t>learning</a:t>
            </a:r>
            <a:br>
              <a:rPr lang="en-US" b="1" dirty="0" smtClean="0">
                <a:solidFill>
                  <a:schemeClr val="bg1"/>
                </a:solidFill>
                <a:latin typeface="Bahnschrift" panose="020B0502040204020203" pitchFamily="34" charset="0"/>
              </a:rPr>
            </a:br>
            <a:r>
              <a:rPr lang="en-US" sz="1600" b="1" dirty="0" smtClean="0">
                <a:latin typeface="Bahnschrift" panose="020B0502040204020203" pitchFamily="34" charset="0"/>
              </a:rPr>
              <a:t>supervised by : prof.dr.enas farouk</a:t>
            </a:r>
            <a:endParaRPr lang="en-US" b="1" dirty="0">
              <a:solidFill>
                <a:schemeClr val="bg1"/>
              </a:solidFill>
              <a:latin typeface="Bahnschrift"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10</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
        <p:nvSpPr>
          <p:cNvPr id="5" name="TextBox 4"/>
          <p:cNvSpPr txBox="1"/>
          <p:nvPr/>
        </p:nvSpPr>
        <p:spPr>
          <a:xfrm>
            <a:off x="436210" y="666457"/>
            <a:ext cx="4864660" cy="5262979"/>
          </a:xfrm>
          <a:prstGeom prst="rect">
            <a:avLst/>
          </a:prstGeom>
          <a:noFill/>
        </p:spPr>
        <p:txBody>
          <a:bodyPr wrap="square" rtlCol="0">
            <a:spAutoFit/>
          </a:bodyPr>
          <a:lstStyle/>
          <a:p>
            <a:pPr algn="just"/>
            <a:r>
              <a:rPr lang="en-US" sz="2400" b="1" i="1" dirty="0">
                <a:solidFill>
                  <a:schemeClr val="bg1"/>
                </a:solidFill>
              </a:rPr>
              <a:t>Background </a:t>
            </a:r>
            <a:r>
              <a:rPr lang="en-US" sz="2400" b="1" i="1" dirty="0">
                <a:solidFill>
                  <a:schemeClr val="bg1"/>
                </a:solidFill>
              </a:rPr>
              <a:t>Speech Enhancement </a:t>
            </a:r>
            <a:r>
              <a:rPr lang="en-US" sz="2400" b="1" dirty="0">
                <a:solidFill>
                  <a:prstClr val="black"/>
                </a:solidFill>
              </a:rPr>
              <a:t>is a topic in the field of audio signal processing that aims to improve the quality and </a:t>
            </a:r>
            <a:r>
              <a:rPr lang="en-US" sz="2400" b="1" dirty="0">
                <a:solidFill>
                  <a:prstClr val="black"/>
                </a:solidFill>
              </a:rPr>
              <a:t>Clarity </a:t>
            </a:r>
            <a:r>
              <a:rPr lang="en-US" sz="2400" b="1" dirty="0">
                <a:solidFill>
                  <a:prstClr val="black"/>
                </a:solidFill>
              </a:rPr>
              <a:t>of speech signals that are contaminated by various types of background noise. </a:t>
            </a:r>
            <a:endParaRPr lang="en-US" sz="2400" b="1" dirty="0">
              <a:solidFill>
                <a:prstClr val="black"/>
              </a:solidFill>
            </a:endParaRPr>
          </a:p>
          <a:p>
            <a:pPr algn="just"/>
            <a:endParaRPr lang="en-US" sz="2400" b="1" dirty="0">
              <a:solidFill>
                <a:prstClr val="black"/>
              </a:solidFill>
            </a:endParaRPr>
          </a:p>
          <a:p>
            <a:pPr algn="just"/>
            <a:r>
              <a:rPr lang="en-US" sz="2400" b="1" dirty="0">
                <a:solidFill>
                  <a:prstClr val="black"/>
                </a:solidFill>
              </a:rPr>
              <a:t>In </a:t>
            </a:r>
            <a:r>
              <a:rPr lang="en-US" sz="2400" b="1" dirty="0">
                <a:solidFill>
                  <a:prstClr val="black"/>
                </a:solidFill>
              </a:rPr>
              <a:t>many real-world scenarios, such as telephone conversations, voice recordings, or video conferences, the presence of background noise can degrade the </a:t>
            </a:r>
            <a:r>
              <a:rPr lang="en-US" sz="2400" b="1" dirty="0">
                <a:solidFill>
                  <a:prstClr val="black"/>
                </a:solidFill>
              </a:rPr>
              <a:t>quality </a:t>
            </a:r>
            <a:r>
              <a:rPr lang="en-US" sz="2400" b="1" dirty="0">
                <a:solidFill>
                  <a:prstClr val="black"/>
                </a:solidFill>
              </a:rPr>
              <a:t>and comprehensibility of the desired speech signal.</a:t>
            </a:r>
          </a:p>
        </p:txBody>
      </p:sp>
      <p:pic>
        <p:nvPicPr>
          <p:cNvPr id="7" name="Picture 4" descr="Speech Enhancement Review: Krisp Use Case - Kris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333" y="1556029"/>
            <a:ext cx="4976910" cy="3483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11</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Background</a:t>
            </a:r>
            <a:endParaRPr lang="en-US" sz="3200" b="1" i="1" dirty="0">
              <a:solidFill>
                <a:schemeClr val="accent4">
                  <a:lumMod val="7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
        <p:nvSpPr>
          <p:cNvPr id="5" name="TextBox 4"/>
          <p:cNvSpPr txBox="1"/>
          <p:nvPr/>
        </p:nvSpPr>
        <p:spPr>
          <a:xfrm>
            <a:off x="621739" y="1556029"/>
            <a:ext cx="10761877" cy="3416320"/>
          </a:xfrm>
          <a:prstGeom prst="rect">
            <a:avLst/>
          </a:prstGeom>
          <a:noFill/>
        </p:spPr>
        <p:txBody>
          <a:bodyPr wrap="square" rtlCol="0">
            <a:spAutoFit/>
          </a:bodyPr>
          <a:lstStyle/>
          <a:p>
            <a:r>
              <a:rPr lang="en-US" sz="2400" b="1" dirty="0">
                <a:solidFill>
                  <a:schemeClr val="bg1"/>
                </a:solidFill>
              </a:rPr>
              <a:t>Spectral Subtraction: </a:t>
            </a:r>
            <a:r>
              <a:rPr lang="en-US" sz="2400" b="1" dirty="0"/>
              <a:t>is a method for restoration of the power spectrum of a signal observed in additive noise</a:t>
            </a:r>
          </a:p>
          <a:p>
            <a:endParaRPr lang="en-US" sz="2400" b="1" dirty="0"/>
          </a:p>
          <a:p>
            <a:r>
              <a:rPr lang="en-US" sz="2400" b="1" dirty="0">
                <a:solidFill>
                  <a:schemeClr val="bg1"/>
                </a:solidFill>
              </a:rPr>
              <a:t>Wiener Filtering: </a:t>
            </a:r>
            <a:r>
              <a:rPr lang="en-US" sz="2400" b="1" dirty="0"/>
              <a:t>This technique applies a Wiener filter that suppresses the background noise while preserving the desired speech signal.</a:t>
            </a:r>
          </a:p>
          <a:p>
            <a:endParaRPr lang="en-US" sz="2400" b="1" dirty="0"/>
          </a:p>
          <a:p>
            <a:r>
              <a:rPr lang="en-US" sz="2400" b="1" dirty="0">
                <a:solidFill>
                  <a:schemeClr val="bg1"/>
                </a:solidFill>
              </a:rPr>
              <a:t>Statistical Model-Based Methods: </a:t>
            </a:r>
          </a:p>
          <a:p>
            <a:r>
              <a:rPr lang="en-US" sz="2400" b="1" dirty="0"/>
              <a:t>Statistical model-based approaches, have been employed to estimate the clean speech signal by modeling the statistical properties of speech and noise.</a:t>
            </a:r>
          </a:p>
        </p:txBody>
      </p:sp>
    </p:spTree>
    <p:extLst>
      <p:ext uri="{BB962C8B-B14F-4D97-AF65-F5344CB8AC3E}">
        <p14:creationId xmlns:p14="http://schemas.microsoft.com/office/powerpoint/2010/main" val="3687989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12</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200000"/>
              </a:lnSpc>
              <a:buFont typeface="Wingdings" panose="05000000000000000000" pitchFamily="2" charset="2"/>
              <a:buChar char="Ø"/>
            </a:pPr>
            <a:r>
              <a:rPr lang="en-US" sz="4000" b="1" i="1" dirty="0">
                <a:solidFill>
                  <a:schemeClr val="tx1"/>
                </a:solidFill>
              </a:rPr>
              <a:t>Related Work For Speech Denoising</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13</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130000"/>
              </a:lnSpc>
              <a:buFont typeface="Wingdings" panose="05000000000000000000" pitchFamily="2" charset="2"/>
              <a:buNone/>
            </a:pPr>
            <a:r>
              <a:rPr lang="en-US" sz="4000" b="1" i="1" u="sng" dirty="0">
                <a:solidFill>
                  <a:schemeClr val="tx1"/>
                </a:solidFill>
              </a:rPr>
              <a:t>Introduction to Speech Denoising</a:t>
            </a:r>
          </a:p>
          <a:p>
            <a:pPr marL="342900" indent="-342900" algn="l">
              <a:lnSpc>
                <a:spcPct val="250000"/>
              </a:lnSpc>
              <a:buFont typeface="Wingdings" panose="05000000000000000000" charset="0"/>
              <a:buChar char="Ø"/>
            </a:pPr>
            <a:r>
              <a:rPr lang="en-US" sz="2400" b="1" i="1" dirty="0">
                <a:solidFill>
                  <a:schemeClr val="tx1"/>
                </a:solidFill>
              </a:rPr>
              <a:t>What is Speech Denoising?</a:t>
            </a:r>
          </a:p>
          <a:p>
            <a:pPr marL="342900" indent="-342900" algn="l">
              <a:lnSpc>
                <a:spcPct val="110000"/>
              </a:lnSpc>
              <a:buFont typeface="Arial" panose="020B0604020202020204" pitchFamily="34" charset="0"/>
              <a:buChar char="•"/>
            </a:pPr>
            <a:r>
              <a:rPr lang="en-US" sz="2400" b="1" i="1" dirty="0">
                <a:solidFill>
                  <a:schemeClr val="tx1"/>
                </a:solidFill>
              </a:rPr>
              <a:t> It's the process of removing unwanted noise from speech signals while preserving speech quality.</a:t>
            </a:r>
          </a:p>
          <a:p>
            <a:pPr marL="342900" indent="-342900" algn="l">
              <a:lnSpc>
                <a:spcPct val="130000"/>
              </a:lnSpc>
              <a:buFont typeface="Wingdings" panose="05000000000000000000" charset="0"/>
              <a:buChar char="Ø"/>
            </a:pPr>
            <a:r>
              <a:rPr lang="en-US" sz="2400" b="1" i="1" dirty="0">
                <a:solidFill>
                  <a:schemeClr val="tx1"/>
                </a:solidFill>
              </a:rPr>
              <a:t>Example:</a:t>
            </a:r>
          </a:p>
          <a:p>
            <a:pPr marL="342900" indent="-342900" algn="l">
              <a:lnSpc>
                <a:spcPct val="130000"/>
              </a:lnSpc>
              <a:buFont typeface="Arial" panose="020B0604020202020204" pitchFamily="34" charset="0"/>
              <a:buChar char="•"/>
            </a:pPr>
            <a:r>
              <a:rPr lang="en-US" sz="2000" b="1" i="1" dirty="0">
                <a:solidFill>
                  <a:schemeClr val="tx1"/>
                </a:solidFill>
              </a:rPr>
              <a:t> Imagine a scenario where you are trying to have a conversation in a noisy restaurant. Speech denoising helps remove the background noise, making the speech clearer and easier to understand.</a:t>
            </a:r>
          </a:p>
          <a:p>
            <a:pPr marL="342900" indent="-342900" algn="l">
              <a:lnSpc>
                <a:spcPct val="130000"/>
              </a:lnSpc>
              <a:buFont typeface="Wingdings" panose="05000000000000000000" charset="0"/>
              <a:buChar char="Ø"/>
            </a:pPr>
            <a:r>
              <a:rPr lang="en-US" sz="2800" b="1" i="1" dirty="0">
                <a:solidFill>
                  <a:schemeClr val="tx1"/>
                </a:solidFill>
              </a:rPr>
              <a:t>Why is it Important?:</a:t>
            </a:r>
          </a:p>
          <a:p>
            <a:pPr marL="342900" indent="-342900" algn="l">
              <a:lnSpc>
                <a:spcPct val="130000"/>
              </a:lnSpc>
              <a:buFont typeface="Arial" panose="020B0604020202020204" pitchFamily="34" charset="0"/>
              <a:buChar char="•"/>
            </a:pPr>
            <a:r>
              <a:rPr lang="en-US" sz="2400" b="1" i="1" dirty="0">
                <a:solidFill>
                  <a:schemeClr val="tx1"/>
                </a:solidFill>
              </a:rPr>
              <a:t> Vital for improving speech communication in noisy environments.</a:t>
            </a:r>
          </a:p>
          <a:p>
            <a:pPr indent="0" algn="l">
              <a:lnSpc>
                <a:spcPct val="130000"/>
              </a:lnSpc>
              <a:buFont typeface="Arial" panose="020B0604020202020204" pitchFamily="34" charset="0"/>
              <a:buNone/>
            </a:pP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pic>
        <p:nvPicPr>
          <p:cNvPr id="2" name="Picture 1" descr="result-plot-1"/>
          <p:cNvPicPr>
            <a:picLocks noChangeAspect="1"/>
          </p:cNvPicPr>
          <p:nvPr/>
        </p:nvPicPr>
        <p:blipFill>
          <a:blip r:embed="rId2"/>
          <a:stretch>
            <a:fillRect/>
          </a:stretch>
        </p:blipFill>
        <p:spPr>
          <a:xfrm>
            <a:off x="-635" y="4770664"/>
            <a:ext cx="11993880" cy="20364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14</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130000"/>
              </a:lnSpc>
              <a:buFont typeface="Wingdings" panose="05000000000000000000" pitchFamily="2" charset="2"/>
              <a:buNone/>
            </a:pPr>
            <a:r>
              <a:rPr lang="en-US" sz="4000" b="1" i="1" u="sng" dirty="0">
                <a:solidFill>
                  <a:schemeClr val="tx1"/>
                </a:solidFill>
              </a:rPr>
              <a:t>Applications of Speech Denoising</a:t>
            </a:r>
          </a:p>
          <a:p>
            <a:pPr marL="571500" indent="-571500" algn="l">
              <a:lnSpc>
                <a:spcPct val="130000"/>
              </a:lnSpc>
              <a:buFont typeface="Wingdings" panose="05000000000000000000" charset="0"/>
              <a:buChar char="Ø"/>
            </a:pPr>
            <a:endParaRPr lang="en-US" sz="2800" b="1" i="1" dirty="0">
              <a:solidFill>
                <a:schemeClr val="tx1"/>
              </a:solidFill>
            </a:endParaRPr>
          </a:p>
          <a:p>
            <a:pPr marL="571500" indent="-571500" algn="l">
              <a:lnSpc>
                <a:spcPct val="130000"/>
              </a:lnSpc>
              <a:buFont typeface="Wingdings" panose="05000000000000000000" charset="0"/>
              <a:buChar char="Ø"/>
            </a:pPr>
            <a:r>
              <a:rPr lang="en-US" sz="2800" b="1" i="1" dirty="0">
                <a:solidFill>
                  <a:schemeClr val="tx1"/>
                </a:solidFill>
              </a:rPr>
              <a:t>Speech denoising is crucial in various applications such as telecommunication, hearing aids, voice assistants, etc.</a:t>
            </a:r>
          </a:p>
          <a:p>
            <a:pPr marL="571500" indent="-571500" algn="l">
              <a:lnSpc>
                <a:spcPct val="130000"/>
              </a:lnSpc>
              <a:buFont typeface="Wingdings" panose="05000000000000000000" charset="0"/>
              <a:buChar char="Ø"/>
            </a:pPr>
            <a:r>
              <a:rPr lang="en-US" sz="4000" b="1" i="1" dirty="0">
                <a:solidFill>
                  <a:schemeClr val="tx1"/>
                </a:solidFill>
              </a:rPr>
              <a:t>Example:</a:t>
            </a:r>
          </a:p>
          <a:p>
            <a:pPr marL="571500" indent="-571500" algn="l">
              <a:lnSpc>
                <a:spcPct val="130000"/>
              </a:lnSpc>
              <a:buFont typeface="Arial" panose="020B0604020202020204" pitchFamily="34" charset="0"/>
              <a:buChar char="•"/>
            </a:pPr>
            <a:r>
              <a:rPr lang="en-US" sz="2000" b="1" i="1" dirty="0">
                <a:solidFill>
                  <a:schemeClr val="tx1"/>
                </a:solidFill>
              </a:rPr>
              <a:t> In telecommunication, speech denoising ensures clear communication during phone calls or video conferences, even in noisy environments.</a:t>
            </a:r>
          </a:p>
          <a:p>
            <a:pPr indent="0" algn="l">
              <a:lnSpc>
                <a:spcPct val="130000"/>
              </a:lnSpc>
              <a:buFont typeface="Arial" panose="020B0604020202020204" pitchFamily="34" charset="0"/>
              <a:buNone/>
            </a:pPr>
            <a:r>
              <a:rPr lang="en-US" sz="2000" b="1" i="1" dirty="0">
                <a:solidFill>
                  <a:schemeClr val="tx1"/>
                </a:solidFill>
              </a:rPr>
              <a:t/>
            </a:r>
            <a:br>
              <a:rPr lang="en-US" sz="2000" b="1" i="1" dirty="0">
                <a:solidFill>
                  <a:schemeClr val="tx1"/>
                </a:solidFill>
              </a:rPr>
            </a:br>
            <a:endParaRPr lang="en-US" sz="2000" b="1" i="1" dirty="0">
              <a:solidFill>
                <a:schemeClr val="tx1"/>
              </a:solidFill>
            </a:endParaRPr>
          </a:p>
        </p:txBody>
      </p:sp>
      <p:pic>
        <p:nvPicPr>
          <p:cNvPr id="3" name="Picture 2" descr="OIP (1)"/>
          <p:cNvPicPr>
            <a:picLocks noChangeAspect="1"/>
          </p:cNvPicPr>
          <p:nvPr/>
        </p:nvPicPr>
        <p:blipFill>
          <a:blip r:embed="rId2"/>
          <a:stretch>
            <a:fillRect/>
          </a:stretch>
        </p:blipFill>
        <p:spPr>
          <a:xfrm>
            <a:off x="7034530" y="4028440"/>
            <a:ext cx="4514850" cy="2439670"/>
          </a:xfrm>
          <a:prstGeom prst="rect">
            <a:avLst/>
          </a:prstGeom>
        </p:spPr>
      </p:pic>
      <p:pic>
        <p:nvPicPr>
          <p:cNvPr id="4" name="Picture 3" descr="OIP"/>
          <p:cNvPicPr>
            <a:picLocks noChangeAspect="1"/>
          </p:cNvPicPr>
          <p:nvPr/>
        </p:nvPicPr>
        <p:blipFill>
          <a:blip r:embed="rId3"/>
          <a:stretch>
            <a:fillRect/>
          </a:stretch>
        </p:blipFill>
        <p:spPr>
          <a:xfrm>
            <a:off x="398145" y="4241800"/>
            <a:ext cx="4514850" cy="22263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15</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90000"/>
              </a:lnSpc>
              <a:buFont typeface="Wingdings" panose="05000000000000000000" pitchFamily="2" charset="2"/>
              <a:buNone/>
            </a:pPr>
            <a:r>
              <a:rPr lang="en-US" sz="4000" b="1" i="1" u="sng" dirty="0">
                <a:solidFill>
                  <a:schemeClr val="tx1"/>
                </a:solidFill>
              </a:rPr>
              <a:t>Traditional Approaches to Speech Denoising</a:t>
            </a:r>
          </a:p>
          <a:p>
            <a:pPr marL="571500" indent="-571500" algn="l">
              <a:lnSpc>
                <a:spcPct val="120000"/>
              </a:lnSpc>
              <a:buFont typeface="Wingdings" panose="05000000000000000000" charset="0"/>
              <a:buChar char="Ø"/>
            </a:pPr>
            <a:r>
              <a:rPr lang="en-US" sz="2800" b="1" i="1" dirty="0">
                <a:solidFill>
                  <a:schemeClr val="tx1"/>
                </a:solidFill>
              </a:rPr>
              <a:t>Traditional methods for speech denoising include spectral subtraction, Wiener filtering, and adaptive filtering.</a:t>
            </a:r>
          </a:p>
          <a:p>
            <a:pPr marL="571500" indent="-571500" algn="l">
              <a:lnSpc>
                <a:spcPct val="100000"/>
              </a:lnSpc>
              <a:buFont typeface="Wingdings" panose="05000000000000000000" charset="0"/>
              <a:buChar char="Ø"/>
            </a:pPr>
            <a:r>
              <a:rPr lang="en-US" sz="4000" b="1" i="1" dirty="0">
                <a:solidFill>
                  <a:schemeClr val="tx1"/>
                </a:solidFill>
              </a:rPr>
              <a:t>Example:</a:t>
            </a:r>
          </a:p>
          <a:p>
            <a:pPr marL="571500" indent="-571500" algn="l">
              <a:lnSpc>
                <a:spcPct val="100000"/>
              </a:lnSpc>
              <a:buFont typeface="Arial" panose="020B0604020202020204" pitchFamily="34" charset="0"/>
              <a:buChar char="•"/>
            </a:pPr>
            <a:r>
              <a:rPr lang="en-US" sz="2800" b="1" i="1" dirty="0">
                <a:solidFill>
                  <a:schemeClr val="tx1"/>
                </a:solidFill>
              </a:rPr>
              <a:t>Spectral subtraction involves estimating the noise spectrum and subtracting it from the noisy speech spectrum to obtain a cleaner speech signal.</a:t>
            </a:r>
          </a:p>
          <a:p>
            <a:pPr marL="342900" indent="-342900" algn="l">
              <a:lnSpc>
                <a:spcPct val="100000"/>
              </a:lnSpc>
              <a:buFont typeface="Wingdings" panose="05000000000000000000" charset="0"/>
              <a:buChar char="Ø"/>
            </a:pPr>
            <a:r>
              <a:rPr lang="en-US" sz="3600" b="1" i="1" dirty="0">
                <a:solidFill>
                  <a:schemeClr val="tx1"/>
                </a:solidFill>
              </a:rPr>
              <a:t>Advantages: </a:t>
            </a:r>
          </a:p>
          <a:p>
            <a:pPr indent="0" algn="l">
              <a:lnSpc>
                <a:spcPct val="100000"/>
              </a:lnSpc>
              <a:buFont typeface="Arial" panose="020B0604020202020204" pitchFamily="34" charset="0"/>
              <a:buNone/>
            </a:pPr>
            <a:r>
              <a:rPr lang="en-US" sz="2800" b="1" i="1" dirty="0">
                <a:solidFill>
                  <a:schemeClr val="tx1"/>
                </a:solidFill>
              </a:rPr>
              <a:t>Simple implementation, computationally efficient.</a:t>
            </a:r>
            <a:br>
              <a:rPr lang="en-US" sz="2800" b="1" i="1" dirty="0">
                <a:solidFill>
                  <a:schemeClr val="tx1"/>
                </a:solidFill>
              </a:rPr>
            </a:br>
            <a:endParaRPr lang="en-US" sz="2800" b="1" i="1" dirty="0">
              <a:solidFill>
                <a:schemeClr val="tx1"/>
              </a:solidFill>
            </a:endParaRPr>
          </a:p>
        </p:txBody>
      </p:sp>
      <p:pic>
        <p:nvPicPr>
          <p:cNvPr id="2" name="Picture 1" descr="ymxCw"/>
          <p:cNvPicPr>
            <a:picLocks noChangeAspect="1"/>
          </p:cNvPicPr>
          <p:nvPr/>
        </p:nvPicPr>
        <p:blipFill>
          <a:blip r:embed="rId2"/>
          <a:stretch>
            <a:fillRect/>
          </a:stretch>
        </p:blipFill>
        <p:spPr>
          <a:xfrm>
            <a:off x="1713865" y="4031615"/>
            <a:ext cx="8764270" cy="25927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16</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130000"/>
              </a:lnSpc>
              <a:buFont typeface="Wingdings" panose="05000000000000000000" pitchFamily="2" charset="2"/>
              <a:buNone/>
            </a:pPr>
            <a:r>
              <a:rPr lang="en-US" sz="4000" b="1" i="1" u="sng" dirty="0">
                <a:solidFill>
                  <a:schemeClr val="tx1"/>
                </a:solidFill>
              </a:rPr>
              <a:t>Machine Learning Approaches</a:t>
            </a:r>
          </a:p>
          <a:p>
            <a:pPr indent="0" algn="l">
              <a:lnSpc>
                <a:spcPct val="130000"/>
              </a:lnSpc>
              <a:buFont typeface="Wingdings" panose="05000000000000000000" pitchFamily="2" charset="2"/>
              <a:buNone/>
            </a:pPr>
            <a:endParaRPr lang="en-US" sz="2800" b="1" i="1" u="sng" dirty="0">
              <a:solidFill>
                <a:schemeClr val="tx1"/>
              </a:solidFill>
            </a:endParaRPr>
          </a:p>
          <a:p>
            <a:pPr marL="457200" indent="-457200" algn="l">
              <a:lnSpc>
                <a:spcPct val="130000"/>
              </a:lnSpc>
              <a:buFont typeface="Wingdings" panose="05000000000000000000" charset="0"/>
              <a:buChar char="Ø"/>
            </a:pPr>
            <a:r>
              <a:rPr lang="en-US" sz="2800" b="1" i="1" dirty="0">
                <a:solidFill>
                  <a:schemeClr val="tx1"/>
                </a:solidFill>
              </a:rPr>
              <a:t>Machine learning techniques have revolutionized speech denoising by capturing complex speech patterns and noise characteristics.</a:t>
            </a:r>
          </a:p>
          <a:p>
            <a:pPr marL="571500" indent="-571500" algn="l">
              <a:lnSpc>
                <a:spcPct val="130000"/>
              </a:lnSpc>
              <a:buFont typeface="Wingdings" panose="05000000000000000000" charset="0"/>
              <a:buChar char="Ø"/>
            </a:pPr>
            <a:r>
              <a:rPr lang="en-US" sz="4000" b="1" i="1" dirty="0">
                <a:solidFill>
                  <a:schemeClr val="tx1"/>
                </a:solidFill>
              </a:rPr>
              <a:t>Example:</a:t>
            </a:r>
          </a:p>
          <a:p>
            <a:pPr marL="457200" indent="-457200" algn="l">
              <a:lnSpc>
                <a:spcPct val="130000"/>
              </a:lnSpc>
              <a:buFont typeface="Arial" panose="020B0604020202020204" pitchFamily="34" charset="0"/>
              <a:buChar char="•"/>
            </a:pPr>
            <a:r>
              <a:rPr lang="en-US" sz="2800" b="1" i="1" dirty="0">
                <a:solidFill>
                  <a:schemeClr val="tx1"/>
                </a:solidFill>
              </a:rPr>
              <a:t>Deep learning models, such as neural networks, can learn the mapping between noisy and clean speech signals, resulting in enhanced speech quality.</a:t>
            </a:r>
            <a:br>
              <a:rPr lang="en-US" sz="2800" b="1" i="1" dirty="0">
                <a:solidFill>
                  <a:schemeClr val="tx1"/>
                </a:solidFill>
              </a:rPr>
            </a:br>
            <a:endParaRPr lang="en-US" sz="2800" b="1" i="1" dirty="0">
              <a:solidFill>
                <a:schemeClr val="tx1"/>
              </a:solidFill>
            </a:endParaRPr>
          </a:p>
        </p:txBody>
      </p:sp>
      <p:pic>
        <p:nvPicPr>
          <p:cNvPr id="2" name="Picture 1" descr="iStock-1160013652-978x652"/>
          <p:cNvPicPr>
            <a:picLocks noChangeAspect="1"/>
          </p:cNvPicPr>
          <p:nvPr/>
        </p:nvPicPr>
        <p:blipFill>
          <a:blip r:embed="rId2"/>
          <a:stretch>
            <a:fillRect/>
          </a:stretch>
        </p:blipFill>
        <p:spPr>
          <a:xfrm>
            <a:off x="7014845" y="4973955"/>
            <a:ext cx="4859020" cy="1859280"/>
          </a:xfrm>
          <a:prstGeom prst="rect">
            <a:avLst/>
          </a:prstGeom>
        </p:spPr>
      </p:pic>
      <p:pic>
        <p:nvPicPr>
          <p:cNvPr id="5" name="Picture 4" descr="R"/>
          <p:cNvPicPr>
            <a:picLocks noChangeAspect="1"/>
          </p:cNvPicPr>
          <p:nvPr/>
        </p:nvPicPr>
        <p:blipFill>
          <a:blip r:embed="rId3"/>
          <a:stretch>
            <a:fillRect/>
          </a:stretch>
        </p:blipFill>
        <p:spPr>
          <a:xfrm>
            <a:off x="476250" y="4973955"/>
            <a:ext cx="5212080" cy="18840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17</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indent="0" algn="ctr">
              <a:lnSpc>
                <a:spcPct val="130000"/>
              </a:lnSpc>
              <a:buFont typeface="Wingdings" panose="05000000000000000000" pitchFamily="2" charset="2"/>
              <a:buNone/>
            </a:pPr>
            <a:r>
              <a:rPr lang="en-US" sz="4000" b="1" i="1" u="sng" dirty="0">
                <a:solidFill>
                  <a:schemeClr val="tx1"/>
                </a:solidFill>
              </a:rPr>
              <a:t>Deep Learning for Speech Denoising</a:t>
            </a:r>
          </a:p>
          <a:p>
            <a:pPr marL="457200" indent="-457200" algn="l">
              <a:lnSpc>
                <a:spcPct val="130000"/>
              </a:lnSpc>
              <a:buFont typeface="Wingdings" panose="05000000000000000000" charset="0"/>
              <a:buChar char="Ø"/>
            </a:pPr>
            <a:r>
              <a:rPr lang="en-US" sz="2800" b="1" i="1" dirty="0">
                <a:solidFill>
                  <a:schemeClr val="tx1"/>
                </a:solidFill>
              </a:rPr>
              <a:t>Techniques:</a:t>
            </a:r>
          </a:p>
          <a:p>
            <a:pPr marL="457200" indent="-457200" algn="l">
              <a:lnSpc>
                <a:spcPct val="130000"/>
              </a:lnSpc>
              <a:buFont typeface="Arial" panose="020B0604020202020204" pitchFamily="34" charset="0"/>
              <a:buChar char="•"/>
            </a:pPr>
            <a:r>
              <a:rPr lang="en-US" sz="2800" b="1" i="1" dirty="0">
                <a:solidFill>
                  <a:schemeClr val="tx1"/>
                </a:solidFill>
              </a:rPr>
              <a:t> Deep Learning (CNNs, RNNs), Supervised, Unsupervised, Semi-supervised learning.</a:t>
            </a:r>
          </a:p>
          <a:p>
            <a:pPr marL="457200" indent="-457200" algn="l">
              <a:lnSpc>
                <a:spcPct val="130000"/>
              </a:lnSpc>
              <a:buFont typeface="Arial" panose="020B0604020202020204" pitchFamily="34" charset="0"/>
              <a:buChar char="•"/>
            </a:pPr>
            <a:r>
              <a:rPr lang="en-US" sz="4000" b="1" i="1" dirty="0">
                <a:solidFill>
                  <a:schemeClr val="tx1"/>
                </a:solidFill>
              </a:rPr>
              <a:t>Example:</a:t>
            </a:r>
          </a:p>
          <a:p>
            <a:pPr marL="457200" indent="-457200" algn="l">
              <a:lnSpc>
                <a:spcPct val="130000"/>
              </a:lnSpc>
              <a:buFont typeface="Arial" panose="020B0604020202020204" pitchFamily="34" charset="0"/>
              <a:buChar char="•"/>
            </a:pPr>
            <a:r>
              <a:rPr lang="en-US" sz="2800" b="1" i="1" dirty="0">
                <a:solidFill>
                  <a:schemeClr val="tx1"/>
                </a:solidFill>
              </a:rPr>
              <a:t>CNNs can learn to extract meaningful features from the spectrogram of the noisy speech signal, enabling effective denoising.</a:t>
            </a:r>
            <a:br>
              <a:rPr lang="en-US" sz="2800" b="1" i="1" dirty="0">
                <a:solidFill>
                  <a:schemeClr val="tx1"/>
                </a:solidFill>
              </a:rPr>
            </a:br>
            <a:endParaRPr lang="en-US" sz="2800" b="1" i="1" dirty="0">
              <a:solidFill>
                <a:schemeClr val="tx1"/>
              </a:solidFill>
            </a:endParaRPr>
          </a:p>
        </p:txBody>
      </p:sp>
      <p:pic>
        <p:nvPicPr>
          <p:cNvPr id="3" name="Picture 2" descr="A group of rectangular objects&#10;&#10;Description automatically generated"/>
          <p:cNvPicPr>
            <a:picLocks noChangeAspect="1"/>
          </p:cNvPicPr>
          <p:nvPr>
            <p:custDataLst>
              <p:tags r:id="rId1"/>
            </p:custDataLst>
          </p:nvPr>
        </p:nvPicPr>
        <p:blipFill>
          <a:blip r:embed="rId3"/>
          <a:stretch>
            <a:fillRect/>
          </a:stretch>
        </p:blipFill>
        <p:spPr>
          <a:xfrm>
            <a:off x="2668867" y="4842510"/>
            <a:ext cx="6151493" cy="178031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18</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200000"/>
              </a:lnSpc>
              <a:buFont typeface="Wingdings" panose="05000000000000000000" pitchFamily="2" charset="2"/>
              <a:buChar char="Ø"/>
            </a:pPr>
            <a:r>
              <a:rPr lang="en-US" sz="4000" b="1" i="1" dirty="0">
                <a:solidFill>
                  <a:schemeClr val="tx1"/>
                </a:solidFill>
              </a:rPr>
              <a:t>Speech Enhancement Using Deep Learning</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9"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200000"/>
              </a:lnSpc>
              <a:buFont typeface="Wingdings" panose="05000000000000000000" pitchFamily="2" charset="2"/>
              <a:buChar char="Ø"/>
            </a:pPr>
            <a:endParaRPr lang="en-US" sz="4000" b="1" i="1" dirty="0">
              <a:solidFill>
                <a:schemeClr val="tx1"/>
              </a:solidFill>
            </a:endParaRP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10" name="Text Box 9"/>
          <p:cNvSpPr txBox="1"/>
          <p:nvPr/>
        </p:nvSpPr>
        <p:spPr>
          <a:xfrm>
            <a:off x="199390" y="180975"/>
            <a:ext cx="11492230" cy="6437630"/>
          </a:xfrm>
          <a:prstGeom prst="rect">
            <a:avLst/>
          </a:prstGeom>
          <a:noFill/>
        </p:spPr>
        <p:txBody>
          <a:bodyPr wrap="square" rtlCol="0">
            <a:noAutofit/>
          </a:bodyPr>
          <a:lstStyle/>
          <a:p>
            <a:r>
              <a:rPr lang="en-US" sz="2400" b="1" i="1" u="sng" dirty="0"/>
              <a:t>Speech Enhancement with Deep Learning</a:t>
            </a:r>
            <a:r>
              <a:rPr lang="en-US" sz="2400" b="1" i="1" dirty="0"/>
              <a:t>:</a:t>
            </a:r>
          </a:p>
          <a:p>
            <a:r>
              <a:rPr lang="en-US" sz="2200" b="1" i="1" dirty="0"/>
              <a:t>In today's world, clear communication is essential. But background noise can significantly hinder our ability to understand each other. This presentation explores how Deep Learning, a form of Artificial Intelligence, is revolutionizing the field of speech enhancement. We will delve into the challenges of noisy speech, the power of Deep Learning, and how it is used to create cleaner, clearer conversations.</a:t>
            </a:r>
          </a:p>
          <a:p>
            <a:r>
              <a:rPr lang="en-US" sz="2200" b="1" i="1" dirty="0"/>
              <a:t>Identify the specific task you want to solve with audio data, such as speech recognition, music classification, sound event detection.</a:t>
            </a:r>
          </a:p>
          <a:p>
            <a:r>
              <a:rPr lang="en-US" sz="2200" b="1" i="1" dirty="0"/>
              <a:t>Preprocess the audio data by converting it to a suitable format.</a:t>
            </a:r>
          </a:p>
          <a:p>
            <a:r>
              <a:rPr lang="en-US" sz="2400" b="1" i="1" dirty="0"/>
              <a:t>                                                                                      </a:t>
            </a:r>
            <a:r>
              <a:rPr lang="en-US" sz="2800" b="1" i="1" dirty="0"/>
              <a:t>   Example:</a:t>
            </a:r>
          </a:p>
          <a:p>
            <a:endParaRPr lang="en-US" sz="2800" b="1" i="1" dirty="0"/>
          </a:p>
        </p:txBody>
      </p:sp>
      <p:pic>
        <p:nvPicPr>
          <p:cNvPr id="1608826089" name="Picture 1" descr="A group of blue sound waves&#10;&#10;Description automatically generated"/>
          <p:cNvPicPr>
            <a:picLocks noGrp="1" noChangeAspect="1"/>
          </p:cNvPicPr>
          <p:nvPr>
            <p:ph type="pic" sz="quarter" idx="10"/>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993390" y="3636645"/>
            <a:ext cx="8181975" cy="2981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24714"/>
            <a:ext cx="6096000" cy="6858000"/>
          </a:xfrm>
        </p:spPr>
      </p:pic>
      <p:sp>
        <p:nvSpPr>
          <p:cNvPr id="14" name="Rectangle 13"/>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1" fmla="*/ 0 w 6096000"/>
              <a:gd name="connsiteY0-2" fmla="*/ 0 h 6858000"/>
              <a:gd name="connsiteX1-3" fmla="*/ 6096000 w 6096000"/>
              <a:gd name="connsiteY1-4" fmla="*/ 0 h 6858000"/>
              <a:gd name="connsiteX2-5" fmla="*/ 2734962 w 6096000"/>
              <a:gd name="connsiteY2-6" fmla="*/ 6808573 h 6858000"/>
              <a:gd name="connsiteX3-7" fmla="*/ 0 w 6096000"/>
              <a:gd name="connsiteY3-8" fmla="*/ 6858000 h 6858000"/>
              <a:gd name="connsiteX4-9" fmla="*/ 0 w 6096000"/>
              <a:gd name="connsiteY4-10" fmla="*/ 0 h 6858000"/>
              <a:gd name="connsiteX0-11" fmla="*/ 0 w 6096000"/>
              <a:gd name="connsiteY0-12" fmla="*/ 0 h 6882714"/>
              <a:gd name="connsiteX1-13" fmla="*/ 6096000 w 6096000"/>
              <a:gd name="connsiteY1-14" fmla="*/ 0 h 6882714"/>
              <a:gd name="connsiteX2-15" fmla="*/ 4242486 w 6096000"/>
              <a:gd name="connsiteY2-16" fmla="*/ 6882714 h 6882714"/>
              <a:gd name="connsiteX3-17" fmla="*/ 0 w 6096000"/>
              <a:gd name="connsiteY3-18" fmla="*/ 6858000 h 6882714"/>
              <a:gd name="connsiteX4-19" fmla="*/ 0 w 6096000"/>
              <a:gd name="connsiteY4-20" fmla="*/ 0 h 68827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6096000" y="24714"/>
            <a:ext cx="5251450" cy="1661297"/>
          </a:xfrm>
        </p:spPr>
        <p:txBody>
          <a:bodyPr>
            <a:normAutofit fontScale="90000"/>
          </a:bodyPr>
          <a:lstStyle/>
          <a:p>
            <a:r>
              <a:rPr lang="en-US" b="1" dirty="0"/>
              <a:t>Presented by :</a:t>
            </a:r>
          </a:p>
        </p:txBody>
      </p:sp>
      <p:sp>
        <p:nvSpPr>
          <p:cNvPr id="4" name="Text Placeholder 3"/>
          <p:cNvSpPr>
            <a:spLocks noGrp="1"/>
          </p:cNvSpPr>
          <p:nvPr>
            <p:ph type="body" idx="1"/>
          </p:nvPr>
        </p:nvSpPr>
        <p:spPr>
          <a:xfrm>
            <a:off x="5685929" y="1284528"/>
            <a:ext cx="6731358" cy="5064505"/>
          </a:xfrm>
        </p:spPr>
        <p:txBody>
          <a:bodyPr>
            <a:noAutofit/>
          </a:bodyPr>
          <a:lstStyle/>
          <a:p>
            <a:pPr algn="l" rtl="0">
              <a:lnSpc>
                <a:spcPct val="150000"/>
              </a:lnSpc>
            </a:pPr>
            <a:r>
              <a:rPr lang="en-US" b="1" i="1" dirty="0">
                <a:solidFill>
                  <a:schemeClr val="tx1"/>
                </a:solidFill>
                <a:latin typeface="Bahnschrift" panose="020B0502040204020203" pitchFamily="34" charset="0"/>
              </a:rPr>
              <a:t>1-Abdelrhman Hussein Ahmed</a:t>
            </a:r>
          </a:p>
          <a:p>
            <a:pPr algn="l" rtl="0">
              <a:lnSpc>
                <a:spcPct val="150000"/>
              </a:lnSpc>
            </a:pPr>
            <a:r>
              <a:rPr lang="en-US" b="1" i="1" dirty="0">
                <a:solidFill>
                  <a:schemeClr val="tx1"/>
                </a:solidFill>
                <a:latin typeface="Bahnschrift" panose="020B0502040204020203" pitchFamily="34" charset="0"/>
              </a:rPr>
              <a:t>2-Mazen Mostafa Ahmed</a:t>
            </a:r>
          </a:p>
          <a:p>
            <a:pPr algn="l" rtl="0">
              <a:lnSpc>
                <a:spcPct val="150000"/>
              </a:lnSpc>
            </a:pPr>
            <a:r>
              <a:rPr lang="en-US" b="1" i="1" dirty="0">
                <a:solidFill>
                  <a:schemeClr val="tx1"/>
                </a:solidFill>
                <a:latin typeface="Bahnschrift" panose="020B0502040204020203" pitchFamily="34" charset="0"/>
              </a:rPr>
              <a:t>3-Zeyad Mohamed Fouad</a:t>
            </a:r>
          </a:p>
          <a:p>
            <a:pPr algn="l" rtl="0">
              <a:lnSpc>
                <a:spcPct val="150000"/>
              </a:lnSpc>
            </a:pPr>
            <a:r>
              <a:rPr lang="en-US" b="1" i="1" dirty="0">
                <a:solidFill>
                  <a:schemeClr val="tx1"/>
                </a:solidFill>
                <a:latin typeface="Bahnschrift" panose="020B0502040204020203" pitchFamily="34" charset="0"/>
              </a:rPr>
              <a:t>4-Zeyad Hany Mohamed</a:t>
            </a:r>
            <a:endParaRPr lang="ar-EG" b="1" i="1" dirty="0">
              <a:solidFill>
                <a:schemeClr val="tx1"/>
              </a:solidFill>
              <a:latin typeface="Bahnschrift" panose="020B0502040204020203" pitchFamily="34" charset="0"/>
            </a:endParaRPr>
          </a:p>
          <a:p>
            <a:pPr algn="l" rtl="0">
              <a:lnSpc>
                <a:spcPct val="150000"/>
              </a:lnSpc>
            </a:pPr>
            <a:r>
              <a:rPr lang="en-US" b="1" i="1" dirty="0">
                <a:solidFill>
                  <a:schemeClr val="tx1"/>
                </a:solidFill>
                <a:latin typeface="Bahnschrift" panose="020B0502040204020203" pitchFamily="34" charset="0"/>
              </a:rPr>
              <a:t>5-Fouad Saleh </a:t>
            </a:r>
            <a:r>
              <a:rPr lang="en-US" b="1" i="1" dirty="0" err="1">
                <a:solidFill>
                  <a:schemeClr val="tx1"/>
                </a:solidFill>
                <a:latin typeface="Bahnschrift" panose="020B0502040204020203" pitchFamily="34" charset="0"/>
              </a:rPr>
              <a:t>Sobhy</a:t>
            </a:r>
            <a:endParaRPr lang="en-US" b="1" i="1" dirty="0">
              <a:solidFill>
                <a:schemeClr val="tx1"/>
              </a:solidFill>
              <a:latin typeface="Bahnschrift" panose="020B0502040204020203" pitchFamily="34" charset="0"/>
            </a:endParaRPr>
          </a:p>
          <a:p>
            <a:pPr algn="l" rtl="0">
              <a:lnSpc>
                <a:spcPct val="150000"/>
              </a:lnSpc>
            </a:pPr>
            <a:r>
              <a:rPr lang="en-US" b="1" i="1" dirty="0">
                <a:solidFill>
                  <a:schemeClr val="tx1"/>
                </a:solidFill>
                <a:latin typeface="Bahnschrift" panose="020B0502040204020203" pitchFamily="34" charset="0"/>
              </a:rPr>
              <a:t>6-Mahmoud </a:t>
            </a:r>
            <a:r>
              <a:rPr lang="en-US" b="1" i="1" dirty="0" err="1">
                <a:solidFill>
                  <a:schemeClr val="tx1"/>
                </a:solidFill>
                <a:latin typeface="Bahnschrift" panose="020B0502040204020203" pitchFamily="34" charset="0"/>
              </a:rPr>
              <a:t>Mazen</a:t>
            </a:r>
            <a:endParaRPr lang="en-US" b="1" i="1" dirty="0">
              <a:solidFill>
                <a:schemeClr val="tx1"/>
              </a:solidFill>
              <a:latin typeface="Bahnschrift" panose="020B0502040204020203" pitchFamily="34" charset="0"/>
            </a:endParaRPr>
          </a:p>
          <a:p>
            <a:pPr algn="l" rtl="0">
              <a:lnSpc>
                <a:spcPct val="150000"/>
              </a:lnSpc>
            </a:pPr>
            <a:r>
              <a:rPr lang="en-US" b="1" i="1" dirty="0">
                <a:solidFill>
                  <a:schemeClr val="tx1"/>
                </a:solidFill>
                <a:latin typeface="Bahnschrift" panose="020B0502040204020203" pitchFamily="34" charset="0"/>
              </a:rPr>
              <a:t>7- Amr Mohamed Mahmoud</a:t>
            </a:r>
          </a:p>
        </p:txBody>
      </p:sp>
      <p:sp>
        <p:nvSpPr>
          <p:cNvPr id="2094" name="Slide Number Placeholder 2093"/>
          <p:cNvSpPr>
            <a:spLocks noGrp="1"/>
          </p:cNvSpPr>
          <p:nvPr>
            <p:ph type="sldNum" sz="quarter" idx="12"/>
          </p:nvPr>
        </p:nvSpPr>
        <p:spPr/>
        <p:txBody>
          <a:bodyPr/>
          <a:lstStyle/>
          <a:p>
            <a:fld id="{8C2E478F-E849-4A8C-AF1F-CBCC78A7CBFA}" type="slidenum">
              <a:rPr lang="en-US" smtClean="0"/>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200000"/>
              </a:lnSpc>
              <a:buFont typeface="Wingdings" panose="05000000000000000000" pitchFamily="2" charset="2"/>
              <a:buNone/>
            </a:pPr>
            <a:endParaRPr lang="en-US" sz="4000" b="1" i="1" dirty="0">
              <a:solidFill>
                <a:schemeClr val="tx1"/>
              </a:solidFill>
            </a:endParaRP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5" name="Text Box 4"/>
          <p:cNvSpPr txBox="1"/>
          <p:nvPr/>
        </p:nvSpPr>
        <p:spPr>
          <a:xfrm>
            <a:off x="588010" y="158115"/>
            <a:ext cx="11195685" cy="6501765"/>
          </a:xfrm>
          <a:prstGeom prst="rect">
            <a:avLst/>
          </a:prstGeom>
          <a:noFill/>
        </p:spPr>
        <p:txBody>
          <a:bodyPr wrap="square" rtlCol="0">
            <a:noAutofit/>
          </a:bodyPr>
          <a:lstStyle/>
          <a:p>
            <a:r>
              <a:rPr lang="en-US" sz="3200" b="1" i="1"/>
              <a:t>The Problem: Noisy Speech</a:t>
            </a:r>
          </a:p>
          <a:p>
            <a:endParaRPr lang="en-US" sz="3200" b="1" i="1"/>
          </a:p>
          <a:p>
            <a:r>
              <a:rPr lang="en-US" sz="2000" b="1" i="1"/>
              <a:t>Background noise pollutes speech signals</a:t>
            </a:r>
          </a:p>
          <a:p>
            <a:r>
              <a:rPr lang="en-US" sz="2000" b="1" i="1"/>
              <a:t>Traffic noise, machinery hum, and babble can significantly reduce intelligibility</a:t>
            </a:r>
          </a:p>
          <a:p>
            <a:r>
              <a:rPr lang="en-US" sz="2000" b="1" i="1"/>
              <a:t>Traditional signal processing methods struggle with complex noise environments</a:t>
            </a:r>
          </a:p>
          <a:p>
            <a:endParaRPr lang="en-US" sz="2000" b="1" i="1"/>
          </a:p>
          <a:p>
            <a:r>
              <a:rPr lang="en-US" sz="2000" b="1" i="1"/>
              <a:t>Imagine trying to have a conversation on a busy street corner. The constant roar of traffic, sirens, and people talking makes it difficult to understand what the other person is saying. This is the challenge of noisy speech. Background noise corrupts the clean speech signal, making it hard to hear and understand. Traditional methods for noise reduction, while helpful, often struggle with complex and dynamic noise environments.</a:t>
            </a:r>
          </a:p>
          <a:p>
            <a:endParaRPr lang="en-US" sz="2000" b="1" i="1"/>
          </a:p>
          <a:p>
            <a:r>
              <a:rPr lang="en-US" sz="2000" b="1" i="1"/>
              <a:t>Evaluate the trained model on a test set to assess its performance and  Fine-tune the model or adjust hyperparameters based on performance metrics.</a:t>
            </a:r>
          </a:p>
          <a:p>
            <a:endParaRPr lang="en-US" sz="2000" b="1" i="1"/>
          </a:p>
          <a:p>
            <a:r>
              <a:rPr lang="en-US" sz="2000" b="1" i="1"/>
              <a:t>Keep up with the latest research and developments in the field of audio processing and deep learning and Pre-trained models on large audio datasets can provide a good starting point and save training time.</a:t>
            </a:r>
          </a:p>
          <a:p>
            <a:endParaRPr lang="en-US" sz="2000" b="1" i="1"/>
          </a:p>
          <a:p>
            <a:endParaRPr lang="en-US" sz="3200" b="1" i="1"/>
          </a:p>
          <a:p>
            <a:endParaRPr lang="en-US" sz="3200" b="1" i="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200000"/>
              </a:lnSpc>
              <a:buFont typeface="Wingdings" panose="05000000000000000000" pitchFamily="2" charset="2"/>
              <a:buNone/>
            </a:pPr>
            <a:endParaRPr lang="en-US" sz="2000" b="1" i="1" dirty="0">
              <a:solidFill>
                <a:schemeClr val="tx1"/>
              </a:solidFill>
              <a:sym typeface="+mn-ea"/>
            </a:endParaRPr>
          </a:p>
        </p:txBody>
      </p:sp>
      <p:sp>
        <p:nvSpPr>
          <p:cNvPr id="5" name="Text Box 4"/>
          <p:cNvSpPr txBox="1"/>
          <p:nvPr/>
        </p:nvSpPr>
        <p:spPr>
          <a:xfrm>
            <a:off x="156845" y="356870"/>
            <a:ext cx="11842115" cy="6402705"/>
          </a:xfrm>
          <a:prstGeom prst="rect">
            <a:avLst/>
          </a:prstGeom>
          <a:noFill/>
        </p:spPr>
        <p:txBody>
          <a:bodyPr wrap="square" rtlCol="0">
            <a:noAutofit/>
          </a:bodyPr>
          <a:lstStyle/>
          <a:p>
            <a:pPr indent="0" algn="ctr">
              <a:lnSpc>
                <a:spcPct val="200000"/>
              </a:lnSpc>
              <a:buFont typeface="Wingdings" panose="05000000000000000000" pitchFamily="2" charset="2"/>
              <a:buNone/>
            </a:pPr>
            <a:r>
              <a:rPr lang="en-US" sz="2000" b="1" i="1">
                <a:sym typeface="+mn-ea"/>
              </a:rPr>
              <a:t>Examble The use of deep learning in noise isolation, sound  improvement and distinguishing difference in sounds:</a:t>
            </a:r>
          </a:p>
          <a:p>
            <a:pPr indent="0" algn="ctr">
              <a:lnSpc>
                <a:spcPct val="200000"/>
              </a:lnSpc>
              <a:buFont typeface="Wingdings" panose="05000000000000000000" pitchFamily="2" charset="2"/>
              <a:buNone/>
            </a:pPr>
            <a:endParaRPr lang="en-US" sz="2000"/>
          </a:p>
        </p:txBody>
      </p:sp>
      <p:pic>
        <p:nvPicPr>
          <p:cNvPr id="1030038322" name="Picture 2" descr="A diagram of a diagram&#10;&#10;Description automatically generated"/>
          <p:cNvPicPr>
            <a:picLocks noGrp="1" noChangeAspect="1"/>
          </p:cNvPicPr>
          <p:nvPr>
            <p:ph sz="half" idx="2"/>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329680" y="1764665"/>
            <a:ext cx="5669280" cy="4782820"/>
          </a:xfrm>
          <a:prstGeom prst="rect">
            <a:avLst/>
          </a:prstGeom>
        </p:spPr>
      </p:pic>
      <p:pic>
        <p:nvPicPr>
          <p:cNvPr id="1502542691" name="Picture 3" descr="A diagram of different types of waves&#10;&#10;Description automatically generated"/>
          <p:cNvPicPr>
            <a:picLocks noGrp="1" noChangeAspect="1"/>
          </p:cNvPicPr>
          <p:nvPr>
            <p:ph sz="half" idx="1"/>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0" y="1764665"/>
            <a:ext cx="6095365" cy="47828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lvl="2" indent="0" algn="ctr">
              <a:lnSpc>
                <a:spcPct val="200000"/>
              </a:lnSpc>
              <a:buFont typeface="Wingdings" panose="05000000000000000000" pitchFamily="2" charset="2"/>
              <a:buNone/>
            </a:pPr>
            <a:r>
              <a:rPr lang="en-US" sz="4000" b="1" i="1" dirty="0">
                <a:solidFill>
                  <a:schemeClr val="tx1"/>
                </a:solidFill>
              </a:rPr>
              <a:t>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4" name="Text Box 3"/>
          <p:cNvSpPr txBox="1"/>
          <p:nvPr/>
        </p:nvSpPr>
        <p:spPr>
          <a:xfrm>
            <a:off x="412750" y="99060"/>
            <a:ext cx="11363325" cy="6659245"/>
          </a:xfrm>
          <a:prstGeom prst="rect">
            <a:avLst/>
          </a:prstGeom>
          <a:noFill/>
        </p:spPr>
        <p:txBody>
          <a:bodyPr wrap="square" rtlCol="0">
            <a:noAutofit/>
          </a:bodyPr>
          <a:lstStyle/>
          <a:p>
            <a:r>
              <a:rPr lang="en-US" sz="3200" b="1" i="1"/>
              <a:t>The Power of Deep Learning</a:t>
            </a:r>
          </a:p>
          <a:p>
            <a:r>
              <a:rPr lang="en-US" sz="2000" b="1" i="1"/>
              <a:t>Deep Learning: A subfield of Artificial Intelligence</a:t>
            </a:r>
          </a:p>
          <a:p>
            <a:r>
              <a:rPr lang="en-US" sz="2000" b="1" i="1"/>
              <a:t>Mimics the structure and function of the human brain</a:t>
            </a:r>
          </a:p>
          <a:p>
            <a:r>
              <a:rPr lang="en-US" sz="2000" b="1" i="1"/>
              <a:t>Learns complex patterns from large amounts of data</a:t>
            </a:r>
          </a:p>
          <a:p>
            <a:r>
              <a:rPr lang="en-US" sz="2000" b="1" i="1"/>
              <a:t>Deep Learning models excel at tasks like image recognition and natural language processing.</a:t>
            </a:r>
          </a:p>
          <a:p>
            <a:endParaRPr lang="en-US" sz="2000" b="1" i="1"/>
          </a:p>
          <a:p>
            <a:r>
              <a:rPr lang="en-US" sz="2000" b="1" i="1"/>
              <a:t>Deep Learning is a powerful tool that has revolutionized many fields, including speech enhancement. Deep Learning models are inspired by the structure and function of the human brain. They consist of artificial neurons arranged in interconnected layers. By processing vast amounts of data, these models can learn complex patterns and relationships. This ability makes Deep Learning ideal for tasks like image recognition, where the model learns to identify objects in pictures, and natural language processing, where it understands the meaning behind words.</a:t>
            </a:r>
          </a:p>
          <a:p>
            <a:endParaRPr lang="en-US" sz="2000" b="1" i="1"/>
          </a:p>
        </p:txBody>
      </p:sp>
      <p:pic>
        <p:nvPicPr>
          <p:cNvPr id="11" name="Picture Placeholder 10" descr="deep-learning"/>
          <p:cNvPicPr>
            <a:picLocks noGrp="1" noChangeAspect="1"/>
          </p:cNvPicPr>
          <p:nvPr>
            <p:ph type="pic" sz="quarter" idx="10"/>
          </p:nvPr>
        </p:nvPicPr>
        <p:blipFill>
          <a:blip r:embed="rId4"/>
          <a:stretch>
            <a:fillRect/>
          </a:stretch>
        </p:blipFill>
        <p:spPr>
          <a:xfrm>
            <a:off x="412750" y="4183380"/>
            <a:ext cx="10586720" cy="26746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C2E478F-E849-4A8C-AF1F-CBCC78A7CBFA}" type="slidenum">
              <a:rPr lang="en-US" smtClean="0"/>
              <a:t>23</a:t>
            </a:fld>
            <a:endParaRPr lang="en-US" dirty="0"/>
          </a:p>
        </p:txBody>
      </p:sp>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200000"/>
              </a:lnSpc>
              <a:buFont typeface="Wingdings" panose="05000000000000000000" pitchFamily="2" charset="2"/>
              <a:buNone/>
            </a:pP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6" name="Text Box 5"/>
          <p:cNvSpPr txBox="1"/>
          <p:nvPr/>
        </p:nvSpPr>
        <p:spPr>
          <a:xfrm>
            <a:off x="302260" y="220980"/>
            <a:ext cx="11564620" cy="6636385"/>
          </a:xfrm>
          <a:prstGeom prst="rect">
            <a:avLst/>
          </a:prstGeom>
          <a:noFill/>
        </p:spPr>
        <p:txBody>
          <a:bodyPr wrap="square" rtlCol="0">
            <a:noAutofit/>
          </a:bodyPr>
          <a:lstStyle/>
          <a:p>
            <a:r>
              <a:rPr lang="en-US" sz="3200"/>
              <a:t>Deep Learning for Speech Enhancement</a:t>
            </a:r>
          </a:p>
          <a:p>
            <a:endParaRPr lang="en-US"/>
          </a:p>
          <a:p>
            <a:r>
              <a:rPr lang="en-US" sz="2000"/>
              <a:t>Deep Learning models can "learn" to remove noise from speech</a:t>
            </a:r>
          </a:p>
          <a:p>
            <a:r>
              <a:rPr lang="en-US" sz="2000"/>
              <a:t>Analyze spectrograms (visual representations of speech) to identify</a:t>
            </a:r>
          </a:p>
          <a:p>
            <a:r>
              <a:rPr lang="en-US" sz="2000"/>
              <a:t> noise patterns</a:t>
            </a:r>
          </a:p>
          <a:p>
            <a:r>
              <a:rPr lang="en-US" sz="2000"/>
              <a:t>Suppress noise while preserving clean speech</a:t>
            </a:r>
          </a:p>
          <a:p>
            <a:r>
              <a:rPr lang="en-US" sz="2000"/>
              <a:t>Various Deep Learning architectures are used:</a:t>
            </a:r>
          </a:p>
          <a:p>
            <a:r>
              <a:rPr lang="en-US" sz="2000"/>
              <a:t>Convolutional Neural Networks (CNNs) for feature extraction</a:t>
            </a:r>
          </a:p>
          <a:p>
            <a:r>
              <a:rPr lang="en-US" sz="2000"/>
              <a:t>Recurrent Neural Networks (RNNs) for capturing temporal dependencies</a:t>
            </a:r>
          </a:p>
          <a:p>
            <a:r>
              <a:rPr lang="en-US" sz="2000"/>
              <a:t>Generative Adversarial Networks (GANs) for generating clean speech from noisy input</a:t>
            </a:r>
          </a:p>
          <a:p>
            <a:r>
              <a:rPr lang="en-US" sz="2000"/>
              <a:t>Deep Learning can be harnessed for speech enhancement. By training on large datasets of noisy and clean speech pairs, these models learn to distinguish between speech and noise. They can analyze spectrograms, which are visual representations of the speech signal, to identify noise patterns. The model then selectively removes the noise while preserving the clean speech components. There are various Deep Learning architectures used for speech enhancement, each with its strengths. Convolutional Neural Networks (CNNs) excel at extracting local features from the speech signal, helping to identify noise patterns. Recurrent Neural Networks (RNNs) are adept at capturing the temporal dependencies in speech, allowing them to analyze how noise evolves over time. Generative Adversarial Networks (GANs) employ a competitive approach where two models work against each other. One model generates clean speech from noisy input, while the other attempts to distinguish between real and generated clean speech. This competition drives continuous improvement in the generated clean speech.</a:t>
            </a:r>
          </a:p>
        </p:txBody>
      </p:sp>
      <p:pic>
        <p:nvPicPr>
          <p:cNvPr id="7" name="Picture 6" descr="Visualization-of-audio-data"/>
          <p:cNvPicPr>
            <a:picLocks noChangeAspect="1"/>
          </p:cNvPicPr>
          <p:nvPr/>
        </p:nvPicPr>
        <p:blipFill>
          <a:blip r:embed="rId3"/>
          <a:stretch>
            <a:fillRect/>
          </a:stretch>
        </p:blipFill>
        <p:spPr>
          <a:xfrm>
            <a:off x="7360920" y="334645"/>
            <a:ext cx="4831080" cy="24288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24</a:t>
            </a:fld>
            <a:endParaRPr lang="en-US" dirty="0"/>
          </a:p>
        </p:txBody>
      </p:sp>
      <p:sp>
        <p:nvSpPr>
          <p:cNvPr id="13" name="Rectangle 12"/>
          <p:cNvSpPr/>
          <p:nvPr>
            <p:custDataLst>
              <p:tags r:id="rId1"/>
            </p:custDataLst>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lnSpc>
                <a:spcPct val="200000"/>
              </a:lnSpc>
              <a:buFont typeface="Wingdings" panose="05000000000000000000" pitchFamily="2" charset="2"/>
              <a:buNone/>
            </a:pPr>
            <a:r>
              <a:rPr lang="en-US" sz="4000" b="1" i="1" dirty="0">
                <a:solidFill>
                  <a:schemeClr val="tx1"/>
                </a:solidFill>
              </a:rPr>
              <a:t>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
        <p:nvSpPr>
          <p:cNvPr id="3" name="Text Box 2"/>
          <p:cNvSpPr txBox="1"/>
          <p:nvPr/>
        </p:nvSpPr>
        <p:spPr>
          <a:xfrm>
            <a:off x="152400" y="141605"/>
            <a:ext cx="11840210" cy="6326505"/>
          </a:xfrm>
          <a:prstGeom prst="rect">
            <a:avLst/>
          </a:prstGeom>
          <a:noFill/>
        </p:spPr>
        <p:txBody>
          <a:bodyPr wrap="square" rtlCol="0">
            <a:noAutofit/>
          </a:bodyPr>
          <a:lstStyle/>
          <a:p>
            <a:r>
              <a:rPr lang="en-US" sz="3200" b="1" i="1"/>
              <a:t>The Future of Speech Enhancement</a:t>
            </a:r>
          </a:p>
          <a:p>
            <a:endParaRPr lang="en-US" sz="2000" b="1" i="1"/>
          </a:p>
          <a:p>
            <a:r>
              <a:rPr lang="en-US" sz="2000" b="1" i="1"/>
              <a:t>Deep Learning holds immense potential for speech enhancement</a:t>
            </a:r>
          </a:p>
          <a:p>
            <a:r>
              <a:rPr lang="en-US" sz="2000" b="1" i="1"/>
              <a:t>Applications in various fields:</a:t>
            </a:r>
          </a:p>
          <a:p>
            <a:r>
              <a:rPr lang="en-US" sz="2000" b="1" i="1"/>
              <a:t> Improved communication in noisy environments (e.g., hands-free calling)</a:t>
            </a:r>
          </a:p>
          <a:p>
            <a:r>
              <a:rPr lang="en-US" sz="2000" b="1" i="1"/>
              <a:t> Enhanced hearing aids</a:t>
            </a:r>
          </a:p>
          <a:p>
            <a:r>
              <a:rPr lang="en-US" sz="2000" b="1" i="1"/>
              <a:t> Noise reduction in video conferencing</a:t>
            </a:r>
          </a:p>
          <a:p>
            <a:r>
              <a:rPr lang="en-US" sz="2000" b="1" i="1"/>
              <a:t> Transcription of historical audio recordings</a:t>
            </a:r>
          </a:p>
          <a:p>
            <a:endParaRPr lang="en-US" sz="2000" b="1" i="1"/>
          </a:p>
          <a:p>
            <a:r>
              <a:rPr lang="en-US" sz="2000" b="1" i="1"/>
              <a:t>Deep Learning is rapidly transforming the field of speech enhancement. As research progresses, we can expect even more sophisticated and effective models. This technology has the potential to revolutionize how we communicate in noisy environments. Imagine being able to have clear conversations on a busy street corner or holding a productive video conference in a bustling office. Deep Learning can also empower hearing aids by removing background noise and improving speech intelligibility for people with hearing loss. Furthermore, Deep Learning models can be used to enhance the transcription of historical audio recordings, allowing us to better understand</a:t>
            </a:r>
          </a:p>
          <a:p>
            <a:endParaRPr lang="en-US" sz="2000" b="1"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25</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1485900" lvl="2" indent="-571500" algn="ctr">
              <a:lnSpc>
                <a:spcPct val="200000"/>
              </a:lnSpc>
              <a:buFont typeface="Wingdings" panose="05000000000000000000" pitchFamily="2" charset="2"/>
              <a:buChar char="Ø"/>
            </a:pPr>
            <a:r>
              <a:rPr lang="en-US" sz="4000" b="1" i="1" dirty="0">
                <a:solidFill>
                  <a:schemeClr val="tx1"/>
                </a:solidFill>
              </a:rPr>
              <a:t>Algorithms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26</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Algorithms</a:t>
            </a:r>
          </a:p>
          <a:p>
            <a:pPr marL="342900" indent="-342900">
              <a:buFont typeface="Wingdings" panose="05000000000000000000" pitchFamily="2" charset="2"/>
              <a:buChar char="v"/>
            </a:pPr>
            <a:r>
              <a:rPr lang="en-US" sz="2400" b="1" i="1" dirty="0">
                <a:solidFill>
                  <a:schemeClr val="tx1"/>
                </a:solidFill>
              </a:rPr>
              <a:t> </a:t>
            </a:r>
            <a:r>
              <a:rPr lang="en-US" sz="2000" b="1" i="1" dirty="0">
                <a:solidFill>
                  <a:schemeClr val="tx1"/>
                </a:solidFill>
              </a:rPr>
              <a:t>The choice of algorithm for speech enhancement depends on the specific requirements of the task, the characteristics of the input data, and the available computational resources. </a:t>
            </a:r>
          </a:p>
          <a:p>
            <a:endParaRPr lang="en-US" sz="2400" b="1" i="1" dirty="0">
              <a:solidFill>
                <a:schemeClr val="tx1"/>
              </a:solidFill>
            </a:endParaRPr>
          </a:p>
          <a:p>
            <a:pPr marL="342900" indent="-342900">
              <a:buFont typeface="Wingdings" panose="05000000000000000000" pitchFamily="2" charset="2"/>
              <a:buChar char="v"/>
            </a:pPr>
            <a:r>
              <a:rPr lang="en-US" sz="2000" b="1" i="1" dirty="0">
                <a:solidFill>
                  <a:schemeClr val="tx1"/>
                </a:solidFill>
              </a:rPr>
              <a:t> it's important to consider factors like the input representation (e.g., raw waveform, spectrogram), the network architecture, the training data and loss functions, and the evaluation metrics. </a:t>
            </a:r>
          </a:p>
          <a:p>
            <a:endParaRPr lang="en-US" sz="3200" b="1" i="1" u="sng" dirty="0">
              <a:solidFill>
                <a:schemeClr val="tx1"/>
              </a:solidFill>
            </a:endParaRPr>
          </a:p>
          <a:p>
            <a:endParaRPr lang="en-US" sz="3200" b="1" i="1" u="sng" dirty="0">
              <a:solidFill>
                <a:schemeClr val="tx1"/>
              </a:solidFill>
            </a:endParaRPr>
          </a:p>
          <a:p>
            <a:endParaRPr lang="en-US" sz="3200" b="1" i="1" u="sng" dirty="0">
              <a:solidFill>
                <a:schemeClr val="tx1"/>
              </a:solidFill>
            </a:endParaRPr>
          </a:p>
          <a:p>
            <a:endParaRPr lang="en-US" sz="3200" b="1" i="1" u="sng" dirty="0">
              <a:solidFill>
                <a:schemeClr val="tx1"/>
              </a:solidFill>
            </a:endParaRPr>
          </a:p>
          <a:p>
            <a:endParaRPr lang="en-US" sz="3200" b="1" i="1" u="sng" dirty="0">
              <a:solidFill>
                <a:schemeClr val="tx1"/>
              </a:solidFill>
            </a:endParaRPr>
          </a:p>
          <a:p>
            <a:pPr marL="342900" indent="-342900">
              <a:buFont typeface="Wingdings" panose="05000000000000000000" pitchFamily="2" charset="2"/>
              <a:buChar char="v"/>
            </a:pPr>
            <a:r>
              <a:rPr lang="en-US" sz="2000" b="1" i="1" dirty="0">
                <a:solidFill>
                  <a:schemeClr val="tx1"/>
                </a:solidFill>
              </a:rPr>
              <a:t> Careful design and optimization of the model can lead to significant improvements in speech enhancement performance.</a:t>
            </a:r>
          </a:p>
          <a:p>
            <a:endParaRPr lang="en-US" sz="3200" b="1" i="1" u="sng" dirty="0">
              <a:solidFill>
                <a:schemeClr val="tx1"/>
              </a:solidFill>
            </a:endParaRPr>
          </a:p>
          <a:p>
            <a:pPr marL="342900" indent="-342900">
              <a:buFont typeface="Wingdings" panose="05000000000000000000" pitchFamily="2" charset="2"/>
              <a:buChar char="v"/>
            </a:pPr>
            <a:r>
              <a:rPr lang="en-US" sz="2000" b="1" i="1" dirty="0">
                <a:solidFill>
                  <a:schemeClr val="tx1"/>
                </a:solidFill>
              </a:rPr>
              <a:t>Often, a combination of these techniques, such as CNN-LSTM or hybrid models, can achieve state-of-the-art performance in speech enhancement.</a:t>
            </a:r>
          </a:p>
        </p:txBody>
      </p:sp>
      <p:pic>
        <p:nvPicPr>
          <p:cNvPr id="3" name="Picture 2" descr="A diagram of a sound wave&#10;&#10;Description automatically generated"/>
          <p:cNvPicPr>
            <a:picLocks noChangeAspect="1"/>
          </p:cNvPicPr>
          <p:nvPr/>
        </p:nvPicPr>
        <p:blipFill>
          <a:blip r:embed="rId3"/>
          <a:stretch>
            <a:fillRect/>
          </a:stretch>
        </p:blipFill>
        <p:spPr>
          <a:xfrm>
            <a:off x="129308" y="2687782"/>
            <a:ext cx="5671129" cy="2074948"/>
          </a:xfrm>
          <a:prstGeom prst="rect">
            <a:avLst/>
          </a:prstGeom>
        </p:spPr>
      </p:pic>
      <p:pic>
        <p:nvPicPr>
          <p:cNvPr id="6" name="Picture 5" descr="A diagram of a speech&#10;&#10;Description automatically generated"/>
          <p:cNvPicPr>
            <a:picLocks noChangeAspect="1"/>
          </p:cNvPicPr>
          <p:nvPr/>
        </p:nvPicPr>
        <p:blipFill>
          <a:blip r:embed="rId4"/>
          <a:stretch>
            <a:fillRect/>
          </a:stretch>
        </p:blipFill>
        <p:spPr>
          <a:xfrm>
            <a:off x="6391564" y="2687782"/>
            <a:ext cx="5671128" cy="207494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27</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Algorithms</a:t>
            </a:r>
          </a:p>
          <a:p>
            <a:pPr algn="ctr">
              <a:lnSpc>
                <a:spcPct val="150000"/>
              </a:lnSpc>
            </a:pPr>
            <a:r>
              <a:rPr lang="en-US" sz="3200" b="1" i="1" u="sng" dirty="0">
                <a:solidFill>
                  <a:schemeClr val="tx1"/>
                </a:solidFill>
              </a:rPr>
              <a:t>1- Convolutional Neural Networks (CNNs):</a:t>
            </a:r>
          </a:p>
          <a:p>
            <a:pPr marL="457200" indent="-457200">
              <a:buFont typeface="Wingdings" panose="05000000000000000000" pitchFamily="2" charset="2"/>
              <a:buChar char="v"/>
            </a:pPr>
            <a:r>
              <a:rPr lang="en-US" sz="2000" b="1" i="1" dirty="0">
                <a:solidFill>
                  <a:schemeClr val="tx1"/>
                </a:solidFill>
              </a:rPr>
              <a:t>CNNs are a type of neural network that is particularly effective at processing grid-like data, such as images and spectrograms.</a:t>
            </a: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In speech enhancement, CNNs can be used to capture local features and patterns in the time-frequency representation of speech signals.</a:t>
            </a: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CNNs can efficiently extract relevant features from the input spectrogram and perform noise reduction.</a:t>
            </a: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Combining CNNs with RNNs (e.g., CNN-LSTM) can further improve speech enhancement performance by leveraging both spatial and temporal information.</a:t>
            </a:r>
          </a:p>
          <a:p>
            <a:pPr>
              <a:lnSpc>
                <a:spcPct val="150000"/>
              </a:lnSpc>
            </a:pPr>
            <a:endParaRPr lang="en-US" sz="3200" b="1" i="1" dirty="0">
              <a:solidFill>
                <a:schemeClr val="tx1"/>
              </a:solidFill>
            </a:endParaRPr>
          </a:p>
        </p:txBody>
      </p:sp>
      <p:pic>
        <p:nvPicPr>
          <p:cNvPr id="3" name="Picture 2" descr="A diagram of a speech signal&#10;&#10;Description automatically generated"/>
          <p:cNvPicPr>
            <a:picLocks noChangeAspect="1"/>
          </p:cNvPicPr>
          <p:nvPr/>
        </p:nvPicPr>
        <p:blipFill>
          <a:blip r:embed="rId3"/>
          <a:stretch>
            <a:fillRect/>
          </a:stretch>
        </p:blipFill>
        <p:spPr>
          <a:xfrm>
            <a:off x="7324309" y="2847976"/>
            <a:ext cx="4575629" cy="2581274"/>
          </a:xfrm>
          <a:prstGeom prst="rect">
            <a:avLst/>
          </a:prstGeom>
        </p:spPr>
      </p:pic>
      <p:pic>
        <p:nvPicPr>
          <p:cNvPr id="5" name="Picture 4" descr="A group of rectangular objects&#10;&#10;Description automatically generated"/>
          <p:cNvPicPr>
            <a:picLocks noChangeAspect="1"/>
          </p:cNvPicPr>
          <p:nvPr/>
        </p:nvPicPr>
        <p:blipFill>
          <a:blip r:embed="rId4"/>
          <a:stretch>
            <a:fillRect/>
          </a:stretch>
        </p:blipFill>
        <p:spPr>
          <a:xfrm>
            <a:off x="292062" y="3314700"/>
            <a:ext cx="6151493" cy="178031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28</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Algorithms</a:t>
            </a:r>
          </a:p>
          <a:p>
            <a:pPr algn="ctr">
              <a:lnSpc>
                <a:spcPct val="150000"/>
              </a:lnSpc>
            </a:pPr>
            <a:r>
              <a:rPr lang="en-US" sz="3200" b="1" i="1" u="sng" dirty="0">
                <a:solidFill>
                  <a:schemeClr val="tx1"/>
                </a:solidFill>
              </a:rPr>
              <a:t>2- Long Short-Term Memory (LSTM):</a:t>
            </a:r>
          </a:p>
          <a:p>
            <a:pPr marL="457200" indent="-457200">
              <a:buFont typeface="Wingdings" panose="05000000000000000000" pitchFamily="2" charset="2"/>
              <a:buChar char="v"/>
            </a:pPr>
            <a:r>
              <a:rPr lang="en-US" sz="2000" b="1" i="1" dirty="0">
                <a:solidFill>
                  <a:schemeClr val="tx1"/>
                </a:solidFill>
              </a:rPr>
              <a:t>LSTM is a specific type of RNN that is designed to overcome the vanishing gradient problem, allowing it to learn long-term dependencies in the data.</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In speech enhancement, LSTM models can effectively capture the temporal dynamics of speech and noise, leading to improved noise reduction and speech quality.</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LSTM-based models can be used in various speech enhancement tasks, such as speech denoising, speech separation, and speech dereverberation.</a:t>
            </a:r>
          </a:p>
          <a:p>
            <a:endParaRPr lang="en-US" sz="2000" b="1" i="1" dirty="0">
              <a:solidFill>
                <a:schemeClr val="tx1"/>
              </a:solidFill>
            </a:endParaRPr>
          </a:p>
          <a:p>
            <a:pPr>
              <a:lnSpc>
                <a:spcPct val="150000"/>
              </a:lnSpc>
            </a:pPr>
            <a:endParaRPr lang="en-US" sz="3200" b="1" i="1" dirty="0">
              <a:solidFill>
                <a:schemeClr val="tx1"/>
              </a:solidFill>
            </a:endParaRPr>
          </a:p>
        </p:txBody>
      </p:sp>
      <p:pic>
        <p:nvPicPr>
          <p:cNvPr id="4" name="Picture 3" descr="A diagram of a process&#10;&#10;Description automatically generated"/>
          <p:cNvPicPr>
            <a:picLocks noChangeAspect="1"/>
          </p:cNvPicPr>
          <p:nvPr/>
        </p:nvPicPr>
        <p:blipFill>
          <a:blip r:embed="rId3"/>
          <a:stretch>
            <a:fillRect/>
          </a:stretch>
        </p:blipFill>
        <p:spPr>
          <a:xfrm>
            <a:off x="5086350" y="1895399"/>
            <a:ext cx="6906867" cy="1652343"/>
          </a:xfrm>
          <a:prstGeom prst="rect">
            <a:avLst/>
          </a:prstGeom>
        </p:spPr>
      </p:pic>
      <p:pic>
        <p:nvPicPr>
          <p:cNvPr id="7" name="Picture 6" descr="A diagram of a diagram of a coder&#10;&#10;Description automatically generated"/>
          <p:cNvPicPr>
            <a:picLocks noChangeAspect="1"/>
          </p:cNvPicPr>
          <p:nvPr/>
        </p:nvPicPr>
        <p:blipFill>
          <a:blip r:embed="rId4"/>
          <a:stretch>
            <a:fillRect/>
          </a:stretch>
        </p:blipFill>
        <p:spPr>
          <a:xfrm rot="10800000" flipV="1">
            <a:off x="6562725" y="4020602"/>
            <a:ext cx="5525742" cy="165234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29</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Algorithms</a:t>
            </a:r>
          </a:p>
          <a:p>
            <a:pPr algn="ctr">
              <a:lnSpc>
                <a:spcPct val="150000"/>
              </a:lnSpc>
            </a:pPr>
            <a:r>
              <a:rPr lang="en-US" sz="3200" b="1" i="1" u="sng" dirty="0">
                <a:solidFill>
                  <a:schemeClr val="tx1"/>
                </a:solidFill>
              </a:rPr>
              <a:t>3- Recurrent Neural Networks (RNNs):</a:t>
            </a:r>
          </a:p>
          <a:p>
            <a:pPr marL="457200" indent="-457200">
              <a:buFont typeface="Wingdings" panose="05000000000000000000" pitchFamily="2" charset="2"/>
              <a:buChar char="v"/>
            </a:pPr>
            <a:r>
              <a:rPr lang="en-US" sz="2000" b="1" i="1" dirty="0">
                <a:solidFill>
                  <a:schemeClr val="tx1"/>
                </a:solidFill>
              </a:rPr>
              <a:t>RNNs are a type of neural network designed to handle sequential data, such as speech signals.</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RNNs use feedback connections to remember previous inputs and incorporate them into the current output.</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In speech enhancement, RNNs can be used to model the temporal dependencies in speech signals and improve noise reduction.</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Common RNN architectures used for speech enhancement include Long Short-Term Memory (LSTM)</a:t>
            </a:r>
          </a:p>
          <a:p>
            <a:pPr>
              <a:lnSpc>
                <a:spcPct val="150000"/>
              </a:lnSpc>
            </a:pPr>
            <a:endParaRPr lang="en-US" sz="3200" b="1" i="1" dirty="0">
              <a:solidFill>
                <a:schemeClr val="tx1"/>
              </a:solidFill>
            </a:endParaRPr>
          </a:p>
        </p:txBody>
      </p:sp>
      <p:pic>
        <p:nvPicPr>
          <p:cNvPr id="3" name="Picture 2" descr="A diagram of a process&#10;&#10;Description automatically generated"/>
          <p:cNvPicPr>
            <a:picLocks noChangeAspect="1"/>
          </p:cNvPicPr>
          <p:nvPr/>
        </p:nvPicPr>
        <p:blipFill>
          <a:blip r:embed="rId3"/>
          <a:stretch>
            <a:fillRect/>
          </a:stretch>
        </p:blipFill>
        <p:spPr>
          <a:xfrm>
            <a:off x="231013" y="2667000"/>
            <a:ext cx="5183949" cy="2209800"/>
          </a:xfrm>
          <a:prstGeom prst="rect">
            <a:avLst/>
          </a:prstGeom>
        </p:spPr>
      </p:pic>
      <p:pic>
        <p:nvPicPr>
          <p:cNvPr id="6" name="Picture 5" descr="A diagram of a data processing process&#10;&#10;Description automatically generated"/>
          <p:cNvPicPr>
            <a:picLocks noChangeAspect="1"/>
          </p:cNvPicPr>
          <p:nvPr/>
        </p:nvPicPr>
        <p:blipFill>
          <a:blip r:embed="rId4"/>
          <a:stretch>
            <a:fillRect/>
          </a:stretch>
        </p:blipFill>
        <p:spPr>
          <a:xfrm>
            <a:off x="6267450" y="2667000"/>
            <a:ext cx="5693537" cy="22576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1999" cy="6833428"/>
          </a:xfrm>
        </p:spPr>
        <p:txBody>
          <a:bodyPr>
            <a:normAutofit/>
          </a:bodyPr>
          <a:lstStyle/>
          <a:p>
            <a:r>
              <a:rPr lang="en-US" sz="3200"/>
              <a:t/>
            </a:r>
            <a:br>
              <a:rPr lang="en-US" sz="3200"/>
            </a:br>
            <a:endParaRPr lang="en-US" sz="3200" dirty="0"/>
          </a:p>
        </p:txBody>
      </p:sp>
      <p:sp>
        <p:nvSpPr>
          <p:cNvPr id="2094" name="Slide Number Placeholder 2093"/>
          <p:cNvSpPr>
            <a:spLocks noGrp="1"/>
          </p:cNvSpPr>
          <p:nvPr>
            <p:ph type="sldNum" sz="quarter" idx="12"/>
          </p:nvPr>
        </p:nvSpPr>
        <p:spPr/>
        <p:txBody>
          <a:bodyPr/>
          <a:lstStyle/>
          <a:p>
            <a:fld id="{8C2E478F-E849-4A8C-AF1F-CBCC78A7CBFA}" type="slidenum">
              <a:rPr lang="en-US" smtClean="0"/>
              <a:t>3</a:t>
            </a:fld>
            <a:endParaRPr lang="en-US" dirty="0"/>
          </a:p>
        </p:txBody>
      </p:sp>
      <p:sp>
        <p:nvSpPr>
          <p:cNvPr id="10" name="Rectangle 9"/>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Introduction </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Background</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Related Work For Speech Denoising</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Speech Enhancement Using Deep Learning</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Algorithms</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Implementation , Results and Discussion</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Conclusion &amp; Future Works </a:t>
            </a:r>
          </a:p>
          <a:p>
            <a:pPr marL="571500" indent="-571500" algn="ctr">
              <a:lnSpc>
                <a:spcPct val="150000"/>
              </a:lnSpc>
              <a:buClr>
                <a:schemeClr val="bg1"/>
              </a:buClr>
              <a:buFont typeface="Wingdings" panose="05000000000000000000" pitchFamily="2" charset="2"/>
              <a:buChar char="v"/>
            </a:pPr>
            <a:r>
              <a:rPr lang="en-US" sz="3600" b="1" i="1" dirty="0">
                <a:solidFill>
                  <a:schemeClr val="tx1"/>
                </a:solidFill>
              </a:rPr>
              <a:t>References</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30</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1485900" lvl="2" indent="-571500" algn="ctr">
              <a:lnSpc>
                <a:spcPct val="200000"/>
              </a:lnSpc>
              <a:buFont typeface="Wingdings" panose="05000000000000000000" pitchFamily="2" charset="2"/>
              <a:buChar char="Ø"/>
            </a:pPr>
            <a:r>
              <a:rPr lang="en-US" sz="4000" b="1" i="1" dirty="0">
                <a:solidFill>
                  <a:schemeClr val="tx1"/>
                </a:solidFill>
              </a:rPr>
              <a:t>Implementation , Results and Discussion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31</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Implementation</a:t>
            </a:r>
          </a:p>
          <a:p>
            <a:pPr marL="457200" indent="-457200">
              <a:buFont typeface="Wingdings" panose="05000000000000000000" pitchFamily="2" charset="2"/>
              <a:buChar char="v"/>
            </a:pPr>
            <a:r>
              <a:rPr lang="en-US" sz="2000" b="1" i="1" dirty="0">
                <a:solidFill>
                  <a:schemeClr val="tx1"/>
                </a:solidFill>
              </a:rPr>
              <a:t>We started by importing Libraries such as : import </a:t>
            </a:r>
            <a:r>
              <a:rPr lang="en-US" sz="2000" b="1" i="1" dirty="0" err="1">
                <a:solidFill>
                  <a:schemeClr val="tx1"/>
                </a:solidFill>
              </a:rPr>
              <a:t>Ipython</a:t>
            </a:r>
            <a:r>
              <a:rPr lang="en-US" sz="2000" b="1" i="1" dirty="0">
                <a:solidFill>
                  <a:schemeClr val="tx1"/>
                </a:solidFill>
              </a:rPr>
              <a:t>, import matplotlib.pyplot as plt, import </a:t>
            </a:r>
            <a:r>
              <a:rPr lang="en-US" sz="2000" b="1" i="1" dirty="0" err="1">
                <a:solidFill>
                  <a:schemeClr val="tx1"/>
                </a:solidFill>
              </a:rPr>
              <a:t>numpy</a:t>
            </a:r>
            <a:r>
              <a:rPr lang="en-US" sz="2000" b="1" i="1" dirty="0">
                <a:solidFill>
                  <a:schemeClr val="tx1"/>
                </a:solidFill>
              </a:rPr>
              <a:t> as np, import </a:t>
            </a:r>
            <a:r>
              <a:rPr lang="en-US" sz="2000" b="1" i="1" dirty="0" err="1">
                <a:solidFill>
                  <a:schemeClr val="tx1"/>
                </a:solidFill>
              </a:rPr>
              <a:t>psutil</a:t>
            </a:r>
            <a:r>
              <a:rPr lang="en-US" sz="2000" b="1" i="1" dirty="0">
                <a:solidFill>
                  <a:schemeClr val="tx1"/>
                </a:solidFill>
              </a:rPr>
              <a:t> , import torch, import torch.nn as nn .</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 We will use combinations of the noise and voice samples in the train subfolders to perform the training part, and combinations taken from the test subfolders for the evaluation part.</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 the current directory two folders: noise and voice, each of them containing two subfolders train and test.</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defines two functions, `train` and `test`, for training and testing a machine learning model, respectively.</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The `train` function takes a dataloader, a model, a loss function, an optimizer, and an optional </a:t>
            </a:r>
            <a:r>
              <a:rPr lang="en-US" sz="2000" b="1" i="1" dirty="0" err="1">
                <a:solidFill>
                  <a:schemeClr val="tx1"/>
                </a:solidFill>
              </a:rPr>
              <a:t>boolean</a:t>
            </a:r>
            <a:r>
              <a:rPr lang="en-US" sz="2000" b="1" i="1" dirty="0">
                <a:solidFill>
                  <a:schemeClr val="tx1"/>
                </a:solidFill>
              </a:rPr>
              <a:t> flag for printing the loss. </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It iterates through the batches of data in the dataloader, computes the prediction, calculates the loss, performs backpropagation to update the model parameters, and optionally prints the current loss.</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 The function returns the final loss value.</a:t>
            </a:r>
          </a:p>
          <a:p>
            <a:r>
              <a:rPr lang="en-US" sz="2000" b="1" i="1" dirty="0">
                <a:solidFill>
                  <a:schemeClr val="tx1"/>
                </a:solidFill>
              </a:rPr>
              <a:t> </a:t>
            </a:r>
          </a:p>
          <a:p>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a:lnSpc>
                <a:spcPct val="150000"/>
              </a:lnSpc>
            </a:pPr>
            <a:endParaRPr lang="en-US" sz="3200" b="1" i="1"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32</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Implementation</a:t>
            </a: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The `test` function takes a dataloader, a model, a loss function, and a PESQ (Perceptual Evaluation of Speech Quality) function. </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It evaluates the model on the test data, computes the average test loss and PESQ error, and prints the results. The function returns the test loss and PESQ error.</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We used a Function Called   </a:t>
            </a:r>
            <a:r>
              <a:rPr lang="en-US" sz="2000" b="1" i="1" dirty="0" err="1">
                <a:solidFill>
                  <a:schemeClr val="tx1"/>
                </a:solidFill>
              </a:rPr>
              <a:t>compare_batch</a:t>
            </a:r>
            <a:r>
              <a:rPr lang="en-US" sz="2000" b="1" i="1" dirty="0">
                <a:solidFill>
                  <a:schemeClr val="tx1"/>
                </a:solidFill>
              </a:rPr>
              <a:t>() that takes three arguments: x, y, and pred.</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 it used to evaluate the performance of a speech enhancement model by computing and comparing the PESQ and STOI metrics between the input signal, the target signal, and the predicted/denoised signal. </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We also used </a:t>
            </a:r>
            <a:r>
              <a:rPr lang="en-US" sz="2000" b="1" i="1" dirty="0" err="1">
                <a:solidFill>
                  <a:schemeClr val="tx1"/>
                </a:solidFill>
              </a:rPr>
              <a:t>one_to_n_dataset</a:t>
            </a:r>
            <a:r>
              <a:rPr lang="en-US" sz="2000" b="1" i="1" dirty="0">
                <a:solidFill>
                  <a:schemeClr val="tx1"/>
                </a:solidFill>
              </a:rPr>
              <a:t> that takes in </a:t>
            </a:r>
            <a:r>
              <a:rPr lang="en-US" sz="2000" b="1" i="1" dirty="0" err="1">
                <a:solidFill>
                  <a:schemeClr val="tx1"/>
                </a:solidFill>
              </a:rPr>
              <a:t>voice_samples</a:t>
            </a:r>
            <a:r>
              <a:rPr lang="en-US" sz="2000" b="1" i="1" dirty="0">
                <a:solidFill>
                  <a:schemeClr val="tx1"/>
                </a:solidFill>
              </a:rPr>
              <a:t>, </a:t>
            </a:r>
            <a:r>
              <a:rPr lang="en-US" sz="2000" b="1" i="1" dirty="0" err="1">
                <a:solidFill>
                  <a:schemeClr val="tx1"/>
                </a:solidFill>
              </a:rPr>
              <a:t>noise_samples</a:t>
            </a:r>
            <a:r>
              <a:rPr lang="en-US" sz="2000" b="1" i="1" dirty="0">
                <a:solidFill>
                  <a:schemeClr val="tx1"/>
                </a:solidFill>
              </a:rPr>
              <a:t>, </a:t>
            </a:r>
            <a:r>
              <a:rPr lang="en-US" sz="2000" b="1" i="1" dirty="0" err="1">
                <a:solidFill>
                  <a:schemeClr val="tx1"/>
                </a:solidFill>
              </a:rPr>
              <a:t>n_noise_per_voice</a:t>
            </a:r>
            <a:r>
              <a:rPr lang="en-US" sz="2000" b="1" i="1" dirty="0">
                <a:solidFill>
                  <a:schemeClr val="tx1"/>
                </a:solidFill>
              </a:rPr>
              <a:t>, and an optional </a:t>
            </a:r>
            <a:r>
              <a:rPr lang="en-US" sz="2000" b="1" i="1" dirty="0" err="1">
                <a:solidFill>
                  <a:schemeClr val="tx1"/>
                </a:solidFill>
              </a:rPr>
              <a:t>noise_factor</a:t>
            </a:r>
            <a:r>
              <a:rPr lang="en-US" sz="2000" b="1" i="1" dirty="0">
                <a:solidFill>
                  <a:schemeClr val="tx1"/>
                </a:solidFill>
              </a:rPr>
              <a:t> parameter.</a:t>
            </a:r>
          </a:p>
          <a:p>
            <a:pPr marL="457200" indent="-457200">
              <a:buFont typeface="Wingdings" panose="05000000000000000000" pitchFamily="2" charset="2"/>
              <a:buChar char="v"/>
            </a:pPr>
            <a:endParaRPr lang="en-US" sz="2000" b="1" i="1" dirty="0">
              <a:solidFill>
                <a:schemeClr val="tx1"/>
              </a:solidFill>
            </a:endParaRPr>
          </a:p>
          <a:p>
            <a:pPr marL="457200" indent="-457200">
              <a:buFont typeface="Wingdings" panose="05000000000000000000" pitchFamily="2" charset="2"/>
              <a:buChar char="v"/>
            </a:pPr>
            <a:r>
              <a:rPr lang="en-US" sz="2000" b="1" i="1" dirty="0">
                <a:solidFill>
                  <a:schemeClr val="tx1"/>
                </a:solidFill>
              </a:rPr>
              <a:t>The function is designed to create a training and test dataset for a machine learning task involving audio signals.</a:t>
            </a:r>
          </a:p>
          <a:p>
            <a:pPr marL="457200" indent="-457200">
              <a:buFont typeface="Wingdings" panose="05000000000000000000" pitchFamily="2" charset="2"/>
              <a:buChar char="v"/>
            </a:pPr>
            <a:endParaRPr lang="en-US" sz="2000" b="1" i="1" dirty="0">
              <a:solidFill>
                <a:schemeClr val="tx1"/>
              </a:solidFill>
            </a:endParaRPr>
          </a:p>
          <a:p>
            <a:r>
              <a:rPr lang="en-US" sz="2000" b="1" i="1" dirty="0">
                <a:solidFill>
                  <a:schemeClr val="tx1"/>
                </a:solidFill>
              </a:rPr>
              <a:t> </a:t>
            </a:r>
          </a:p>
          <a:p>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a:lnSpc>
                <a:spcPct val="150000"/>
              </a:lnSpc>
            </a:pPr>
            <a:endParaRPr lang="en-US" sz="3200" b="1" i="1" dirty="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33</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Results and Discussing </a:t>
            </a:r>
          </a:p>
          <a:p>
            <a:pPr marL="457200" indent="-457200">
              <a:buFont typeface="Wingdings" panose="05000000000000000000" pitchFamily="2" charset="2"/>
              <a:buChar char="v"/>
            </a:pPr>
            <a:r>
              <a:rPr lang="en-US" sz="2000" b="1" i="1" dirty="0">
                <a:solidFill>
                  <a:schemeClr val="tx1"/>
                </a:solidFill>
              </a:rPr>
              <a:t>In Our Code We Used 20 Epochs , We Take Results From The First Epoch And The Last Epoch.</a:t>
            </a:r>
          </a:p>
          <a:p>
            <a:r>
              <a:rPr lang="en-US" sz="2000" b="1" i="1" dirty="0">
                <a:solidFill>
                  <a:schemeClr val="tx1"/>
                </a:solidFill>
              </a:rPr>
              <a:t> </a:t>
            </a:r>
          </a:p>
          <a:p>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a:lnSpc>
                <a:spcPct val="150000"/>
              </a:lnSpc>
            </a:pPr>
            <a:r>
              <a:rPr lang="en-US" sz="3200" b="1" i="1" dirty="0">
                <a:solidFill>
                  <a:schemeClr val="tx1"/>
                </a:solidFill>
              </a:rPr>
              <a:t>             </a:t>
            </a:r>
            <a:r>
              <a:rPr lang="en-US" sz="2000" b="1" i="1" dirty="0">
                <a:solidFill>
                  <a:schemeClr val="tx1"/>
                </a:solidFill>
              </a:rPr>
              <a:t>         Avg Loss: 0.013854 			                       Avg Loss: 0.009053				             Avg PESQ: 1.750832 			                       Avg PESQ: 2.208733		</a:t>
            </a:r>
          </a:p>
        </p:txBody>
      </p:sp>
      <p:pic>
        <p:nvPicPr>
          <p:cNvPr id="3" name="Picture 2" descr="A screenshot of a computer&#10;&#10;Description automatically generated"/>
          <p:cNvPicPr>
            <a:picLocks noChangeAspect="1"/>
          </p:cNvPicPr>
          <p:nvPr/>
        </p:nvPicPr>
        <p:blipFill>
          <a:blip r:embed="rId3"/>
          <a:stretch>
            <a:fillRect/>
          </a:stretch>
        </p:blipFill>
        <p:spPr>
          <a:xfrm>
            <a:off x="1635202" y="1305149"/>
            <a:ext cx="2418511" cy="4247701"/>
          </a:xfrm>
          <a:prstGeom prst="rect">
            <a:avLst/>
          </a:prstGeom>
        </p:spPr>
      </p:pic>
      <p:pic>
        <p:nvPicPr>
          <p:cNvPr id="5" name="Picture 4" descr="A screenshot of a computer&#10;&#10;Description automatically generated"/>
          <p:cNvPicPr>
            <a:picLocks noChangeAspect="1"/>
          </p:cNvPicPr>
          <p:nvPr/>
        </p:nvPicPr>
        <p:blipFill>
          <a:blip r:embed="rId4"/>
          <a:stretch>
            <a:fillRect/>
          </a:stretch>
        </p:blipFill>
        <p:spPr>
          <a:xfrm>
            <a:off x="7544860" y="1305149"/>
            <a:ext cx="2642850" cy="424770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4"/>
          <p:cNvSpPr>
            <a:spLocks noGrp="1"/>
          </p:cNvSpPr>
          <p:nvPr>
            <p:ph type="sldNum" sz="quarter" idx="4"/>
          </p:nvPr>
        </p:nvSpPr>
        <p:spPr/>
        <p:txBody>
          <a:bodyPr/>
          <a:lstStyle/>
          <a:p>
            <a:fld id="{8C2E478F-E849-4A8C-AF1F-CBCC78A7CBFA}" type="slidenum">
              <a:rPr lang="en-US" smtClean="0"/>
              <a:t>34</a:t>
            </a:fld>
            <a:endParaRPr lang="en-US" dirty="0"/>
          </a:p>
        </p:txBody>
      </p:sp>
      <p:sp>
        <p:nvSpPr>
          <p:cNvPr id="15" name="Rectangle 14"/>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a:solidFill>
                  <a:schemeClr val="tx1"/>
                </a:solidFill>
              </a:rPr>
              <a:t>Results and Discussing </a:t>
            </a:r>
          </a:p>
          <a:p>
            <a:pPr marL="457200" indent="-457200">
              <a:buFont typeface="Wingdings" panose="05000000000000000000" pitchFamily="2" charset="2"/>
              <a:buChar char="v"/>
            </a:pPr>
            <a:r>
              <a:rPr lang="en-US" sz="2000" b="1" i="1" dirty="0">
                <a:solidFill>
                  <a:schemeClr val="tx1"/>
                </a:solidFill>
              </a:rPr>
              <a:t>For The Model Loss  on Validation set , PSEQ on Validation Set and Model Loss on Training Set.</a:t>
            </a:r>
          </a:p>
          <a:p>
            <a:r>
              <a:rPr lang="en-US" sz="2000" b="1" i="1" dirty="0">
                <a:solidFill>
                  <a:schemeClr val="tx1"/>
                </a:solidFill>
              </a:rPr>
              <a:t> </a:t>
            </a:r>
          </a:p>
          <a:p>
            <a:endParaRPr lang="en-US" sz="2000" b="1" i="1" dirty="0">
              <a:solidFill>
                <a:schemeClr val="tx1"/>
              </a:solidFill>
            </a:endParaRPr>
          </a:p>
          <a:p>
            <a:pPr marL="457200" indent="-457200">
              <a:buFont typeface="Wingdings" panose="05000000000000000000" pitchFamily="2" charset="2"/>
              <a:buChar char="v"/>
            </a:pPr>
            <a:endParaRPr lang="en-US" sz="2000" b="1" i="1" dirty="0">
              <a:solidFill>
                <a:schemeClr val="tx1"/>
              </a:solidFill>
            </a:endParaRPr>
          </a:p>
          <a:p>
            <a:pPr>
              <a:lnSpc>
                <a:spcPct val="150000"/>
              </a:lnSpc>
            </a:pPr>
            <a:endParaRPr lang="en-US" sz="3200" b="1" i="1" dirty="0">
              <a:solidFill>
                <a:schemeClr val="tx1"/>
              </a:solidFill>
            </a:endParaRPr>
          </a:p>
          <a:p>
            <a:pPr>
              <a:lnSpc>
                <a:spcPct val="150000"/>
              </a:lnSpc>
            </a:pPr>
            <a:endParaRPr lang="en-US" sz="3200" b="1" i="1" dirty="0">
              <a:solidFill>
                <a:schemeClr val="tx1"/>
              </a:solidFill>
            </a:endParaRPr>
          </a:p>
          <a:p>
            <a:pPr marL="457200" indent="-457200">
              <a:lnSpc>
                <a:spcPct val="150000"/>
              </a:lnSpc>
              <a:buFont typeface="Wingdings" panose="05000000000000000000" pitchFamily="2" charset="2"/>
              <a:buChar char="v"/>
            </a:pPr>
            <a:r>
              <a:rPr lang="en-US" sz="2000" b="1" i="1" dirty="0">
                <a:solidFill>
                  <a:schemeClr val="tx1"/>
                </a:solidFill>
              </a:rPr>
              <a:t>For the Mean PESQ Of the Target Signal :  2.0956  , 2.3272</a:t>
            </a:r>
          </a:p>
          <a:p>
            <a:pPr marL="457200" indent="-457200">
              <a:lnSpc>
                <a:spcPct val="150000"/>
              </a:lnSpc>
              <a:buFont typeface="Wingdings" panose="05000000000000000000" pitchFamily="2" charset="2"/>
              <a:buChar char="v"/>
            </a:pPr>
            <a:endParaRPr lang="en-US" sz="2000" b="1" i="1" dirty="0">
              <a:solidFill>
                <a:schemeClr val="tx1"/>
              </a:solidFill>
            </a:endParaRPr>
          </a:p>
        </p:txBody>
      </p:sp>
      <p:pic>
        <p:nvPicPr>
          <p:cNvPr id="4" name="Picture 3"/>
          <p:cNvPicPr>
            <a:picLocks noChangeAspect="1"/>
          </p:cNvPicPr>
          <p:nvPr/>
        </p:nvPicPr>
        <p:blipFill>
          <a:blip r:embed="rId3"/>
          <a:stretch>
            <a:fillRect/>
          </a:stretch>
        </p:blipFill>
        <p:spPr>
          <a:xfrm>
            <a:off x="152401" y="1158947"/>
            <a:ext cx="11840816" cy="2270053"/>
          </a:xfrm>
          <a:prstGeom prst="rect">
            <a:avLst/>
          </a:prstGeom>
        </p:spPr>
      </p:pic>
      <p:pic>
        <p:nvPicPr>
          <p:cNvPr id="7" name="Picture 6"/>
          <p:cNvPicPr>
            <a:picLocks noChangeAspect="1"/>
          </p:cNvPicPr>
          <p:nvPr/>
        </p:nvPicPr>
        <p:blipFill>
          <a:blip r:embed="rId4"/>
          <a:stretch>
            <a:fillRect/>
          </a:stretch>
        </p:blipFill>
        <p:spPr>
          <a:xfrm>
            <a:off x="152401" y="4015686"/>
            <a:ext cx="11840816" cy="274533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35</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1485900" lvl="2" indent="-571500" algn="ctr">
              <a:lnSpc>
                <a:spcPct val="200000"/>
              </a:lnSpc>
              <a:buFont typeface="Wingdings" panose="05000000000000000000" pitchFamily="2" charset="2"/>
              <a:buChar char="Ø"/>
            </a:pPr>
            <a:r>
              <a:rPr lang="en-US" sz="4000" b="1" i="1" dirty="0">
                <a:solidFill>
                  <a:schemeClr val="tx1"/>
                </a:solidFill>
              </a:rPr>
              <a:t>Conclusion &amp; Future Works </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36</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smtClean="0">
                <a:solidFill>
                  <a:schemeClr val="tx1"/>
                </a:solidFill>
              </a:rPr>
              <a:t>Conculusion</a:t>
            </a:r>
          </a:p>
          <a:p>
            <a:pPr lvl="0"/>
            <a:r>
              <a:rPr lang="en-US" sz="2000" b="1" dirty="0" smtClean="0">
                <a:solidFill>
                  <a:schemeClr val="tx1">
                    <a:lumMod val="85000"/>
                    <a:lumOff val="15000"/>
                  </a:schemeClr>
                </a:solidFill>
              </a:rPr>
              <a:t>Mean </a:t>
            </a:r>
            <a:r>
              <a:rPr lang="en-US" sz="2000" b="1" dirty="0">
                <a:solidFill>
                  <a:schemeClr val="tx1">
                    <a:lumMod val="85000"/>
                    <a:lumOff val="15000"/>
                  </a:schemeClr>
                </a:solidFill>
              </a:rPr>
              <a:t>PESQ between noisy signal and target signal:    2.0956</a:t>
            </a:r>
          </a:p>
          <a:p>
            <a:pPr lvl="0"/>
            <a:r>
              <a:rPr lang="en-US" sz="2000" b="1" dirty="0" smtClean="0">
                <a:solidFill>
                  <a:schemeClr val="tx1">
                    <a:lumMod val="85000"/>
                    <a:lumOff val="15000"/>
                  </a:schemeClr>
                </a:solidFill>
              </a:rPr>
              <a:t>Mean PESQ between </a:t>
            </a:r>
            <a:r>
              <a:rPr lang="en-US" sz="2000" b="1" dirty="0" err="1" smtClean="0">
                <a:solidFill>
                  <a:schemeClr val="tx1">
                    <a:lumMod val="85000"/>
                    <a:lumOff val="15000"/>
                  </a:schemeClr>
                </a:solidFill>
              </a:rPr>
              <a:t>denoised</a:t>
            </a:r>
            <a:r>
              <a:rPr lang="en-US" sz="2000" b="1" dirty="0" smtClean="0">
                <a:solidFill>
                  <a:schemeClr val="tx1">
                    <a:lumMod val="85000"/>
                    <a:lumOff val="15000"/>
                  </a:schemeClr>
                </a:solidFill>
              </a:rPr>
              <a:t> signal and target signal: 2.3272</a:t>
            </a:r>
          </a:p>
          <a:p>
            <a:pPr lvl="0"/>
            <a:r>
              <a:rPr lang="en-US" sz="2000" b="1" dirty="0" smtClean="0">
                <a:solidFill>
                  <a:schemeClr val="tx1">
                    <a:lumMod val="85000"/>
                    <a:lumOff val="15000"/>
                  </a:schemeClr>
                </a:solidFill>
              </a:rPr>
              <a:t>PESQ </a:t>
            </a:r>
            <a:r>
              <a:rPr lang="en-US" sz="2000" b="1" dirty="0">
                <a:solidFill>
                  <a:schemeClr val="tx1">
                    <a:lumMod val="85000"/>
                    <a:lumOff val="15000"/>
                  </a:schemeClr>
                </a:solidFill>
              </a:rPr>
              <a:t>For The LSTM is : </a:t>
            </a:r>
            <a:r>
              <a:rPr lang="en-US" sz="2000" b="1" dirty="0" smtClean="0">
                <a:solidFill>
                  <a:schemeClr val="tx1">
                    <a:lumMod val="85000"/>
                    <a:lumOff val="15000"/>
                  </a:schemeClr>
                </a:solidFill>
              </a:rPr>
              <a:t>0.4</a:t>
            </a:r>
          </a:p>
          <a:p>
            <a:pPr marL="342900" lvl="0" indent="-342900">
              <a:buFont typeface="Wingdings" panose="05000000000000000000" pitchFamily="2" charset="2"/>
              <a:buChar char="Ø"/>
            </a:pPr>
            <a:r>
              <a:rPr lang="en-US" sz="2800" b="1" dirty="0" smtClean="0">
                <a:solidFill>
                  <a:schemeClr val="tx1">
                    <a:lumMod val="85000"/>
                    <a:lumOff val="15000"/>
                  </a:schemeClr>
                </a:solidFill>
              </a:rPr>
              <a:t>*</a:t>
            </a:r>
            <a:r>
              <a:rPr lang="en-US" sz="2800" b="1" dirty="0">
                <a:solidFill>
                  <a:schemeClr val="tx1">
                    <a:lumMod val="85000"/>
                    <a:lumOff val="15000"/>
                  </a:schemeClr>
                </a:solidFill>
              </a:rPr>
              <a:t>Increase Accuracy*: Implement advanced algorithms and refine our models</a:t>
            </a:r>
            <a:r>
              <a:rPr lang="en-US" sz="2800" b="1" dirty="0" smtClean="0">
                <a:solidFill>
                  <a:schemeClr val="tx1">
                    <a:lumMod val="85000"/>
                    <a:lumOff val="15000"/>
                  </a:schemeClr>
                </a:solidFill>
              </a:rPr>
              <a:t>.-</a:t>
            </a:r>
          </a:p>
          <a:p>
            <a:pPr marL="342900" lvl="0" indent="-342900">
              <a:buFont typeface="Wingdings" panose="05000000000000000000" pitchFamily="2" charset="2"/>
              <a:buChar char="Ø"/>
            </a:pPr>
            <a:r>
              <a:rPr lang="en-US" sz="2800" b="1" dirty="0" smtClean="0">
                <a:solidFill>
                  <a:schemeClr val="tx1">
                    <a:lumMod val="85000"/>
                    <a:lumOff val="15000"/>
                  </a:schemeClr>
                </a:solidFill>
              </a:rPr>
              <a:t>*</a:t>
            </a:r>
            <a:r>
              <a:rPr lang="en-US" sz="2800" b="1" dirty="0">
                <a:solidFill>
                  <a:schemeClr val="tx1">
                    <a:lumMod val="85000"/>
                    <a:lumOff val="15000"/>
                  </a:schemeClr>
                </a:solidFill>
              </a:rPr>
              <a:t>Reduce Errors*: Enhance error-checking mechanisms and optimize code</a:t>
            </a:r>
            <a:r>
              <a:rPr lang="en-US" sz="2800" b="1" dirty="0" smtClean="0">
                <a:solidFill>
                  <a:schemeClr val="tx1">
                    <a:lumMod val="85000"/>
                    <a:lumOff val="15000"/>
                  </a:schemeClr>
                </a:solidFill>
              </a:rPr>
              <a:t>.</a:t>
            </a:r>
          </a:p>
          <a:p>
            <a:pPr marL="342900" lvl="0" indent="-342900">
              <a:buFont typeface="Wingdings" panose="05000000000000000000" pitchFamily="2" charset="2"/>
              <a:buChar char="Ø"/>
            </a:pPr>
            <a:r>
              <a:rPr lang="en-US" sz="2800" b="1" dirty="0" smtClean="0">
                <a:solidFill>
                  <a:schemeClr val="tx1">
                    <a:lumMod val="85000"/>
                    <a:lumOff val="15000"/>
                  </a:schemeClr>
                </a:solidFill>
              </a:rPr>
              <a:t>*</a:t>
            </a:r>
            <a:r>
              <a:rPr lang="en-US" sz="2800" b="1" dirty="0">
                <a:solidFill>
                  <a:schemeClr val="tx1">
                    <a:lumMod val="85000"/>
                    <a:lumOff val="15000"/>
                  </a:schemeClr>
                </a:solidFill>
              </a:rPr>
              <a:t>Current Results:*- Achieved the best possible results with current methods and resources</a:t>
            </a:r>
            <a:r>
              <a:rPr lang="en-US" sz="2800" b="1" dirty="0" smtClean="0">
                <a:solidFill>
                  <a:schemeClr val="tx1">
                    <a:lumMod val="85000"/>
                    <a:lumOff val="15000"/>
                  </a:schemeClr>
                </a:solidFill>
              </a:rPr>
              <a:t>.</a:t>
            </a:r>
          </a:p>
          <a:p>
            <a:pPr marL="342900" lvl="0" indent="-342900">
              <a:buFont typeface="Wingdings" panose="05000000000000000000" pitchFamily="2" charset="2"/>
              <a:buChar char="Ø"/>
            </a:pPr>
            <a:r>
              <a:rPr lang="en-US" sz="2800" b="1" dirty="0" smtClean="0">
                <a:solidFill>
                  <a:schemeClr val="tx1">
                    <a:lumMod val="85000"/>
                    <a:lumOff val="15000"/>
                  </a:schemeClr>
                </a:solidFill>
              </a:rPr>
              <a:t>*</a:t>
            </a:r>
            <a:r>
              <a:rPr lang="en-US" sz="2800" b="1" dirty="0">
                <a:solidFill>
                  <a:schemeClr val="tx1">
                    <a:lumMod val="85000"/>
                    <a:lumOff val="15000"/>
                  </a:schemeClr>
                </a:solidFill>
              </a:rPr>
              <a:t>Conclusion:*- Our project demonstrates significant progress in coding techniques.- With future improvements, we expect even better performance and reliability.</a:t>
            </a:r>
          </a:p>
          <a:p>
            <a:pPr>
              <a:lnSpc>
                <a:spcPct val="150000"/>
              </a:lnSpc>
            </a:pPr>
            <a:endParaRPr lang="en-US" sz="3200" b="1" i="1" dirty="0">
              <a:solidFill>
                <a:schemeClr val="accent4">
                  <a:lumMod val="7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Tree>
    <p:extLst>
      <p:ext uri="{BB962C8B-B14F-4D97-AF65-F5344CB8AC3E}">
        <p14:creationId xmlns:p14="http://schemas.microsoft.com/office/powerpoint/2010/main" val="2397210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37</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4000" b="1" i="1" u="sng" dirty="0" smtClean="0">
                <a:solidFill>
                  <a:schemeClr val="tx1"/>
                </a:solidFill>
              </a:rPr>
              <a:t>Future works</a:t>
            </a:r>
          </a:p>
          <a:p>
            <a:r>
              <a:rPr lang="en-US" sz="2800" b="1" dirty="0">
                <a:solidFill>
                  <a:schemeClr val="tx1">
                    <a:lumMod val="85000"/>
                    <a:lumOff val="15000"/>
                  </a:schemeClr>
                </a:solidFill>
              </a:rPr>
              <a:t>Sound Enhancement:</a:t>
            </a:r>
            <a:endParaRPr lang="en-US" sz="2800" dirty="0">
              <a:solidFill>
                <a:schemeClr val="tx1">
                  <a:lumMod val="85000"/>
                  <a:lumOff val="15000"/>
                </a:schemeClr>
              </a:solidFill>
            </a:endParaRPr>
          </a:p>
          <a:p>
            <a:r>
              <a:rPr lang="en-US" dirty="0">
                <a:solidFill>
                  <a:schemeClr val="tx1">
                    <a:lumMod val="85000"/>
                    <a:lumOff val="15000"/>
                  </a:schemeClr>
                </a:solidFill>
              </a:rPr>
              <a:t>Sound enhancement refers to the process of improving the quality and clarity of audio signals. This can involve various techniques such as:</a:t>
            </a:r>
          </a:p>
          <a:p>
            <a:pPr marL="571500" indent="-571500">
              <a:lnSpc>
                <a:spcPct val="150000"/>
              </a:lnSpc>
              <a:buFont typeface="Wingdings" panose="05000000000000000000" pitchFamily="2" charset="2"/>
              <a:buChar char="ü"/>
            </a:pPr>
            <a:r>
              <a:rPr lang="en-US" sz="4000" dirty="0">
                <a:latin typeface="Times New Roman" panose="02020603050405020304" pitchFamily="18" charset="0"/>
                <a:ea typeface="Times New Roman" panose="02020603050405020304" pitchFamily="18" charset="0"/>
              </a:rPr>
              <a:t>Noise </a:t>
            </a:r>
            <a:r>
              <a:rPr lang="en-US" sz="4000" dirty="0" smtClean="0">
                <a:latin typeface="Times New Roman" panose="02020603050405020304" pitchFamily="18" charset="0"/>
                <a:ea typeface="Times New Roman" panose="02020603050405020304" pitchFamily="18" charset="0"/>
              </a:rPr>
              <a:t>Reduction</a:t>
            </a:r>
          </a:p>
          <a:p>
            <a:pPr marL="571500" indent="-571500">
              <a:lnSpc>
                <a:spcPct val="150000"/>
              </a:lnSpc>
              <a:buFont typeface="Wingdings" panose="05000000000000000000" pitchFamily="2" charset="2"/>
              <a:buChar char="ü"/>
            </a:pPr>
            <a:r>
              <a:rPr lang="en-US" sz="4000" dirty="0" smtClean="0">
                <a:latin typeface="Times New Roman" panose="02020603050405020304" pitchFamily="18" charset="0"/>
                <a:ea typeface="Times New Roman" panose="02020603050405020304" pitchFamily="18" charset="0"/>
              </a:rPr>
              <a:t>Equalization</a:t>
            </a:r>
          </a:p>
          <a:p>
            <a:pPr marL="571500" indent="-571500">
              <a:lnSpc>
                <a:spcPct val="150000"/>
              </a:lnSpc>
              <a:buFont typeface="Wingdings" panose="05000000000000000000" pitchFamily="2" charset="2"/>
              <a:buChar char="ü"/>
            </a:pPr>
            <a:r>
              <a:rPr lang="en-US" sz="4000" dirty="0">
                <a:latin typeface="Times New Roman" panose="02020603050405020304" pitchFamily="18" charset="0"/>
                <a:ea typeface="Times New Roman" panose="02020603050405020304" pitchFamily="18" charset="0"/>
              </a:rPr>
              <a:t>Dynamic Range </a:t>
            </a:r>
            <a:r>
              <a:rPr lang="en-US" sz="4000" dirty="0" smtClean="0">
                <a:latin typeface="Times New Roman" panose="02020603050405020304" pitchFamily="18" charset="0"/>
                <a:ea typeface="Times New Roman" panose="02020603050405020304" pitchFamily="18" charset="0"/>
              </a:rPr>
              <a:t>Compression</a:t>
            </a:r>
          </a:p>
          <a:p>
            <a:pPr marL="571500" indent="-571500">
              <a:lnSpc>
                <a:spcPct val="150000"/>
              </a:lnSpc>
              <a:buFont typeface="Wingdings" panose="05000000000000000000" pitchFamily="2" charset="2"/>
              <a:buChar char="ü"/>
            </a:pPr>
            <a:r>
              <a:rPr lang="en-US" sz="4000" dirty="0">
                <a:latin typeface="Times New Roman" panose="02020603050405020304" pitchFamily="18" charset="0"/>
                <a:ea typeface="Times New Roman" panose="02020603050405020304" pitchFamily="18" charset="0"/>
              </a:rPr>
              <a:t>Stereo </a:t>
            </a:r>
            <a:r>
              <a:rPr lang="en-US" sz="4000" dirty="0" smtClean="0">
                <a:latin typeface="Times New Roman" panose="02020603050405020304" pitchFamily="18" charset="0"/>
                <a:ea typeface="Times New Roman" panose="02020603050405020304" pitchFamily="18" charset="0"/>
              </a:rPr>
              <a:t>Widening</a:t>
            </a:r>
          </a:p>
          <a:p>
            <a:pPr marL="571500" indent="-571500">
              <a:lnSpc>
                <a:spcPct val="150000"/>
              </a:lnSpc>
              <a:buFont typeface="Wingdings" panose="05000000000000000000" pitchFamily="2" charset="2"/>
              <a:buChar char="ü"/>
            </a:pPr>
            <a:r>
              <a:rPr lang="en-US" sz="4000" dirty="0">
                <a:latin typeface="Times New Roman" panose="02020603050405020304" pitchFamily="18" charset="0"/>
                <a:ea typeface="Times New Roman" panose="02020603050405020304" pitchFamily="18" charset="0"/>
              </a:rPr>
              <a:t>Room Correction</a:t>
            </a:r>
            <a:endParaRPr lang="en-US" sz="4000" b="1" i="1" dirty="0">
              <a:solidFill>
                <a:schemeClr val="accent4">
                  <a:lumMod val="7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Tree>
    <p:extLst>
      <p:ext uri="{BB962C8B-B14F-4D97-AF65-F5344CB8AC3E}">
        <p14:creationId xmlns:p14="http://schemas.microsoft.com/office/powerpoint/2010/main" val="613225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38</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4000" b="1" i="1" u="sng" dirty="0" smtClean="0">
                <a:solidFill>
                  <a:schemeClr val="tx1"/>
                </a:solidFill>
              </a:rPr>
              <a:t>Future works</a:t>
            </a:r>
          </a:p>
          <a:p>
            <a:pPr algn="ctr"/>
            <a:endParaRPr lang="en-US" sz="2400" b="1" i="1" dirty="0">
              <a:solidFill>
                <a:schemeClr val="bg1"/>
              </a:solidFill>
            </a:endParaRPr>
          </a:p>
          <a:p>
            <a:r>
              <a:rPr lang="en-US" sz="2800" b="1" dirty="0">
                <a:solidFill>
                  <a:schemeClr val="tx1">
                    <a:lumMod val="85000"/>
                    <a:lumOff val="15000"/>
                  </a:schemeClr>
                </a:solidFill>
              </a:rPr>
              <a:t>Video Enhancement:</a:t>
            </a:r>
            <a:endParaRPr lang="en-US" sz="2800" dirty="0">
              <a:solidFill>
                <a:schemeClr val="tx1">
                  <a:lumMod val="85000"/>
                  <a:lumOff val="15000"/>
                </a:schemeClr>
              </a:solidFill>
            </a:endParaRPr>
          </a:p>
          <a:p>
            <a:r>
              <a:rPr lang="en-US" dirty="0">
                <a:solidFill>
                  <a:schemeClr val="tx1">
                    <a:lumMod val="85000"/>
                    <a:lumOff val="15000"/>
                  </a:schemeClr>
                </a:solidFill>
              </a:rPr>
              <a:t>Video enhancement focuses on improving the visual quality and clarity of video content</a:t>
            </a:r>
            <a:r>
              <a:rPr lang="en-US" dirty="0" smtClean="0">
                <a:solidFill>
                  <a:schemeClr val="tx1">
                    <a:lumMod val="85000"/>
                    <a:lumOff val="15000"/>
                  </a:schemeClr>
                </a:solidFill>
              </a:rPr>
              <a:t>.</a:t>
            </a:r>
          </a:p>
          <a:p>
            <a:r>
              <a:rPr lang="en-US" dirty="0" smtClean="0">
                <a:solidFill>
                  <a:schemeClr val="tx1">
                    <a:lumMod val="85000"/>
                    <a:lumOff val="15000"/>
                  </a:schemeClr>
                </a:solidFill>
              </a:rPr>
              <a:t> </a:t>
            </a:r>
            <a:r>
              <a:rPr lang="en-US" dirty="0">
                <a:solidFill>
                  <a:schemeClr val="tx1">
                    <a:lumMod val="85000"/>
                    <a:lumOff val="15000"/>
                  </a:schemeClr>
                </a:solidFill>
              </a:rPr>
              <a:t>Some common techniques include:</a:t>
            </a:r>
          </a:p>
          <a:p>
            <a:r>
              <a:rPr lang="en-US" dirty="0">
                <a:solidFill>
                  <a:schemeClr val="tx1">
                    <a:lumMod val="85000"/>
                    <a:lumOff val="15000"/>
                  </a:schemeClr>
                </a:solidFill>
              </a:rPr>
              <a:t> </a:t>
            </a:r>
            <a:endParaRPr lang="en-US" sz="2400" dirty="0">
              <a:solidFill>
                <a:schemeClr val="tx1">
                  <a:lumMod val="85000"/>
                  <a:lumOff val="15000"/>
                </a:schemeClr>
              </a:solidFill>
            </a:endParaRPr>
          </a:p>
          <a:p>
            <a:pPr marL="285750" indent="-285750">
              <a:buFont typeface="Wingdings" panose="05000000000000000000" pitchFamily="2" charset="2"/>
              <a:buChar char="Ø"/>
            </a:pPr>
            <a:r>
              <a:rPr lang="en-US" sz="2400" dirty="0" smtClean="0">
                <a:solidFill>
                  <a:schemeClr val="bg1"/>
                </a:solidFill>
              </a:rPr>
              <a:t>Resolution Upscaling</a:t>
            </a:r>
            <a:r>
              <a:rPr lang="en-US" sz="2400" dirty="0" smtClean="0">
                <a:solidFill>
                  <a:schemeClr val="tx1">
                    <a:lumMod val="85000"/>
                    <a:lumOff val="15000"/>
                  </a:schemeClr>
                </a:solidFill>
              </a:rPr>
              <a:t>: </a:t>
            </a:r>
            <a:r>
              <a:rPr lang="en-US" sz="2400" dirty="0">
                <a:solidFill>
                  <a:schemeClr val="tx1">
                    <a:lumMod val="85000"/>
                    <a:lumOff val="15000"/>
                  </a:schemeClr>
                </a:solidFill>
              </a:rPr>
              <a:t>Increasing the spatial resolution of the video, making it appear sharper and more detailed.</a:t>
            </a:r>
          </a:p>
          <a:p>
            <a:pPr marL="285750" indent="-285750">
              <a:buFont typeface="Wingdings" panose="05000000000000000000" pitchFamily="2" charset="2"/>
              <a:buChar char="Ø"/>
            </a:pPr>
            <a:r>
              <a:rPr lang="en-US" sz="2400" dirty="0">
                <a:solidFill>
                  <a:schemeClr val="bg1"/>
                </a:solidFill>
              </a:rPr>
              <a:t>Noise Reduction</a:t>
            </a:r>
            <a:r>
              <a:rPr lang="en-US" sz="2400" dirty="0">
                <a:solidFill>
                  <a:schemeClr val="tx1">
                    <a:lumMod val="85000"/>
                    <a:lumOff val="15000"/>
                  </a:schemeClr>
                </a:solidFill>
              </a:rPr>
              <a:t>: Removing or reducing unwanted visual noise, grain, or artifacts to improve the overall image quality.</a:t>
            </a:r>
          </a:p>
          <a:p>
            <a:pPr marL="285750" indent="-285750">
              <a:buFont typeface="Wingdings" panose="05000000000000000000" pitchFamily="2" charset="2"/>
              <a:buChar char="Ø"/>
            </a:pPr>
            <a:r>
              <a:rPr lang="en-US" sz="2400" dirty="0">
                <a:solidFill>
                  <a:schemeClr val="bg1"/>
                </a:solidFill>
              </a:rPr>
              <a:t>Color Correction</a:t>
            </a:r>
            <a:r>
              <a:rPr lang="en-US" sz="2400" dirty="0">
                <a:solidFill>
                  <a:schemeClr val="tx1">
                    <a:lumMod val="85000"/>
                    <a:lumOff val="15000"/>
                  </a:schemeClr>
                </a:solidFill>
              </a:rPr>
              <a:t>: Adjusting the color balance, saturation, and contrast to enhance the visual appeal and accuracy.</a:t>
            </a:r>
          </a:p>
          <a:p>
            <a:r>
              <a:rPr lang="en-US" sz="2400" dirty="0">
                <a:solidFill>
                  <a:schemeClr val="tx1">
                    <a:lumMod val="85000"/>
                    <a:lumOff val="15000"/>
                  </a:schemeClr>
                </a:solidFill>
              </a:rPr>
              <a:t>Sharpening: Applying edge-enhancement algorithms to make the video appear crisper and more defined.</a:t>
            </a:r>
          </a:p>
          <a:p>
            <a:pPr marL="285750" indent="-285750">
              <a:buFont typeface="Wingdings" panose="05000000000000000000" pitchFamily="2" charset="2"/>
              <a:buChar char="Ø"/>
            </a:pPr>
            <a:r>
              <a:rPr lang="en-US" sz="2400" dirty="0">
                <a:solidFill>
                  <a:schemeClr val="bg1"/>
                </a:solidFill>
              </a:rPr>
              <a:t>Frame Rate Interpolation</a:t>
            </a:r>
            <a:r>
              <a:rPr lang="en-US" sz="2400" dirty="0">
                <a:solidFill>
                  <a:schemeClr val="tx1">
                    <a:lumMod val="85000"/>
                    <a:lumOff val="15000"/>
                  </a:schemeClr>
                </a:solidFill>
              </a:rPr>
              <a:t>: Generating additional intermediate frames to create a smoother and more fluid motion.</a:t>
            </a:r>
          </a:p>
          <a:p>
            <a:endParaRPr lang="en-US" sz="2400" b="1" i="1" dirty="0">
              <a:solidFill>
                <a:schemeClr val="tx1">
                  <a:lumMod val="85000"/>
                  <a:lumOff val="1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Tree>
    <p:extLst>
      <p:ext uri="{BB962C8B-B14F-4D97-AF65-F5344CB8AC3E}">
        <p14:creationId xmlns:p14="http://schemas.microsoft.com/office/powerpoint/2010/main" val="1436374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39</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1485900" lvl="2" indent="-571500" algn="ctr">
              <a:lnSpc>
                <a:spcPct val="200000"/>
              </a:lnSpc>
              <a:buFont typeface="Wingdings" panose="05000000000000000000" pitchFamily="2" charset="2"/>
              <a:buChar char="Ø"/>
            </a:pPr>
            <a:r>
              <a:rPr lang="en-US" sz="4000" b="1" i="1" dirty="0" smtClean="0">
                <a:solidFill>
                  <a:schemeClr val="tx1"/>
                </a:solidFill>
              </a:rPr>
              <a:t>References</a:t>
            </a:r>
            <a:r>
              <a:rPr lang="en-US" sz="4000" b="1" i="1" dirty="0">
                <a:solidFill>
                  <a:schemeClr val="tx1"/>
                </a:solidFill>
              </a:rPr>
              <a:t>	</a:t>
            </a:r>
            <a:br>
              <a:rPr lang="en-US" sz="4000" b="1" i="1" dirty="0">
                <a:solidFill>
                  <a:schemeClr val="tx1"/>
                </a:solidFill>
              </a:rPr>
            </a:br>
            <a:endParaRPr lang="en-US" sz="4000" b="1" i="1"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4</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endParaRPr lang="en-US" sz="4000" b="1" i="1" dirty="0">
              <a:solidFill>
                <a:schemeClr val="tx1"/>
              </a:solidFill>
            </a:endParaRPr>
          </a:p>
          <a:p>
            <a:pPr marL="571500" indent="-571500" algn="ctr">
              <a:lnSpc>
                <a:spcPct val="200000"/>
              </a:lnSpc>
              <a:buFont typeface="Wingdings" panose="05000000000000000000" pitchFamily="2" charset="2"/>
              <a:buChar char="Ø"/>
            </a:pPr>
            <a:r>
              <a:rPr lang="en-US" sz="4000" b="1" i="1" dirty="0">
                <a:solidFill>
                  <a:schemeClr val="tx1"/>
                </a:solidFill>
              </a:rPr>
              <a:t>Introduction</a:t>
            </a:r>
          </a:p>
          <a:p>
            <a:pPr algn="ct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4B73C415-D670-4716-A5EC-CC4D52CA2BAC}" type="slidenum">
              <a:rPr lang="en-US" smtClean="0"/>
              <a:t>40</a:t>
            </a:fld>
            <a:endParaRPr lang="en-US" dirty="0"/>
          </a:p>
        </p:txBody>
      </p:sp>
      <p:sp>
        <p:nvSpPr>
          <p:cNvPr id="6" name="Rectangle 5"/>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3200" b="1" i="1" u="sng" dirty="0" smtClean="0">
                <a:solidFill>
                  <a:schemeClr val="tx1"/>
                </a:solidFill>
              </a:rPr>
              <a:t>References</a:t>
            </a:r>
          </a:p>
          <a:p>
            <a:pPr marL="514350" indent="-514350">
              <a:lnSpc>
                <a:spcPct val="150000"/>
              </a:lnSpc>
              <a:buFont typeface="+mj-lt"/>
              <a:buAutoNum type="arabicPeriod"/>
            </a:pPr>
            <a:r>
              <a:rPr lang="en-US" sz="3200" b="1" i="1" dirty="0">
                <a:solidFill>
                  <a:schemeClr val="accent4">
                    <a:lumMod val="75000"/>
                  </a:schemeClr>
                </a:solidFill>
                <a:hlinkClick r:id="rId2"/>
              </a:rPr>
              <a:t>https://</a:t>
            </a:r>
            <a:r>
              <a:rPr lang="en-US" sz="3200" b="1" i="1" dirty="0" smtClean="0">
                <a:solidFill>
                  <a:schemeClr val="accent4">
                    <a:lumMod val="75000"/>
                  </a:schemeClr>
                </a:solidFill>
                <a:hlinkClick r:id="rId2"/>
              </a:rPr>
              <a:t>github.com/vbelz/Speech-enhancement</a:t>
            </a:r>
            <a:endParaRPr lang="en-US" sz="3200" b="1" i="1" dirty="0" smtClean="0">
              <a:solidFill>
                <a:schemeClr val="accent4">
                  <a:lumMod val="75000"/>
                </a:schemeClr>
              </a:solidFill>
            </a:endParaRPr>
          </a:p>
          <a:p>
            <a:pPr marL="514350" indent="-514350">
              <a:lnSpc>
                <a:spcPct val="150000"/>
              </a:lnSpc>
              <a:buFont typeface="+mj-lt"/>
              <a:buAutoNum type="arabicPeriod"/>
            </a:pPr>
            <a:r>
              <a:rPr lang="en-US" sz="3200" b="1" i="1" dirty="0">
                <a:solidFill>
                  <a:schemeClr val="accent4">
                    <a:lumMod val="75000"/>
                  </a:schemeClr>
                </a:solidFill>
                <a:hlinkClick r:id="rId3"/>
              </a:rPr>
              <a:t>https://</a:t>
            </a:r>
            <a:r>
              <a:rPr lang="en-US" sz="3200" b="1" i="1" dirty="0" smtClean="0">
                <a:solidFill>
                  <a:schemeClr val="accent4">
                    <a:lumMod val="75000"/>
                  </a:schemeClr>
                </a:solidFill>
                <a:hlinkClick r:id="rId3"/>
              </a:rPr>
              <a:t>github.com/aubin-tchoi/audio-speech-denoising/blob/main/audio_speech_denoising.ipynb</a:t>
            </a:r>
            <a:endParaRPr lang="en-US" sz="3200" b="1" i="1" dirty="0" smtClean="0">
              <a:solidFill>
                <a:schemeClr val="accent4">
                  <a:lumMod val="75000"/>
                </a:schemeClr>
              </a:solidFill>
            </a:endParaRPr>
          </a:p>
          <a:p>
            <a:pPr marL="514350" indent="-514350">
              <a:lnSpc>
                <a:spcPct val="150000"/>
              </a:lnSpc>
              <a:buFont typeface="+mj-lt"/>
              <a:buAutoNum type="arabicPeriod"/>
            </a:pPr>
            <a:r>
              <a:rPr lang="en-US" sz="3200" b="1" i="1" u="sng" dirty="0">
                <a:solidFill>
                  <a:schemeClr val="accent4">
                    <a:lumMod val="75000"/>
                  </a:schemeClr>
                </a:solidFill>
              </a:rPr>
              <a:t>-https://towardsdatascience.com/speech-enhancement-with-deep-learning-36a1991d3d8d</a:t>
            </a:r>
          </a:p>
          <a:p>
            <a:pPr marL="514350" indent="-514350">
              <a:lnSpc>
                <a:spcPct val="150000"/>
              </a:lnSpc>
              <a:buFont typeface="+mj-lt"/>
              <a:buAutoNum type="arabicPeriod"/>
            </a:pPr>
            <a:r>
              <a:rPr lang="en-US" sz="3200" b="1" i="1" u="sng" dirty="0">
                <a:solidFill>
                  <a:schemeClr val="accent4">
                    <a:lumMod val="75000"/>
                  </a:schemeClr>
                </a:solidFill>
              </a:rPr>
              <a:t>-https://www.divaportal.org/smash/get/diva2:1355369/</a:t>
            </a:r>
          </a:p>
          <a:p>
            <a:pPr marL="514350" indent="-514350">
              <a:lnSpc>
                <a:spcPct val="150000"/>
              </a:lnSpc>
              <a:buFont typeface="+mj-lt"/>
              <a:buAutoNum type="arabicPeriod"/>
            </a:pPr>
            <a:r>
              <a:rPr lang="en-US" sz="3200" b="1" i="1" u="sng" dirty="0">
                <a:solidFill>
                  <a:schemeClr val="accent4">
                    <a:lumMod val="75000"/>
                  </a:schemeClr>
                </a:solidFill>
              </a:rPr>
              <a:t>FULLTEXT01.pdf</a:t>
            </a:r>
          </a:p>
          <a:p>
            <a:pPr marL="514350" indent="-514350">
              <a:lnSpc>
                <a:spcPct val="150000"/>
              </a:lnSpc>
              <a:buFont typeface="+mj-lt"/>
              <a:buAutoNum type="arabicPeriod"/>
            </a:pPr>
            <a:r>
              <a:rPr lang="en-US" sz="3200" b="1" i="1" u="sng" dirty="0">
                <a:solidFill>
                  <a:schemeClr val="accent4">
                    <a:lumMod val="75000"/>
                  </a:schemeClr>
                </a:solidFill>
              </a:rPr>
              <a:t>-https://www.jurnalet.com/jet/article/view/392</a:t>
            </a:r>
          </a:p>
          <a:p>
            <a:pPr>
              <a:lnSpc>
                <a:spcPct val="150000"/>
              </a:lnSpc>
            </a:pPr>
            <a:endParaRPr lang="en-US" sz="3200" b="1" i="1" dirty="0" smtClean="0">
              <a:solidFill>
                <a:schemeClr val="accent4">
                  <a:lumMod val="75000"/>
                </a:schemeClr>
              </a:solidFill>
            </a:endParaRPr>
          </a:p>
          <a:p>
            <a:pPr>
              <a:lnSpc>
                <a:spcPct val="150000"/>
              </a:lnSpc>
            </a:pPr>
            <a:endParaRPr lang="en-US" sz="3200" b="1" i="1" dirty="0" smtClean="0">
              <a:solidFill>
                <a:schemeClr val="accent4">
                  <a:lumMod val="75000"/>
                </a:schemeClr>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gn="ctr"/>
            <a:endParaRPr lang="en-US" sz="2400" b="1" i="1" dirty="0">
              <a:solidFill>
                <a:schemeClr val="bg1"/>
              </a:solidFill>
            </a:endParaRPr>
          </a:p>
          <a:p>
            <a:pPr>
              <a:lnSpc>
                <a:spcPct val="150000"/>
              </a:lnSpc>
            </a:pPr>
            <a:endParaRPr lang="en-US" sz="3200" b="1" i="1" u="sng" dirty="0">
              <a:solidFill>
                <a:schemeClr val="tx1"/>
              </a:solidFill>
            </a:endParaRPr>
          </a:p>
        </p:txBody>
      </p:sp>
    </p:spTree>
    <p:extLst>
      <p:ext uri="{BB962C8B-B14F-4D97-AF65-F5344CB8AC3E}">
        <p14:creationId xmlns:p14="http://schemas.microsoft.com/office/powerpoint/2010/main" val="3758063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41</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US" sz="4800" b="1" i="1" dirty="0">
                <a:solidFill>
                  <a:schemeClr val="tx1"/>
                </a:solidFill>
              </a:rPr>
              <a:t> </a:t>
            </a:r>
            <a:r>
              <a:rPr lang="en-US" sz="4800" b="1" i="1" dirty="0" smtClean="0">
                <a:solidFill>
                  <a:schemeClr val="tx1"/>
                </a:solidFill>
              </a:rPr>
              <a:t>                     </a:t>
            </a:r>
            <a:r>
              <a:rPr lang="en-US" sz="4800" b="1" i="1" dirty="0" smtClean="0">
                <a:solidFill>
                  <a:schemeClr val="bg1"/>
                </a:solidFill>
              </a:rPr>
              <a:t>Thank You...</a:t>
            </a:r>
            <a:endParaRPr lang="en-US" sz="4800" b="1" i="1" dirty="0">
              <a:solidFill>
                <a:schemeClr val="bg1"/>
              </a:solidFill>
            </a:endParaRPr>
          </a:p>
        </p:txBody>
      </p:sp>
      <p:pic>
        <p:nvPicPr>
          <p:cNvPr id="2" name="Picture 1"/>
          <p:cNvPicPr>
            <a:picLocks noChangeAspect="1"/>
          </p:cNvPicPr>
          <p:nvPr/>
        </p:nvPicPr>
        <p:blipFill>
          <a:blip r:embed="rId2"/>
          <a:stretch>
            <a:fillRect/>
          </a:stretch>
        </p:blipFill>
        <p:spPr>
          <a:xfrm>
            <a:off x="-182880" y="666207"/>
            <a:ext cx="7184572" cy="48145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23128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5</a:t>
            </a:fld>
            <a:endParaRPr lang="en-US" dirty="0"/>
          </a:p>
        </p:txBody>
      </p:sp>
      <p:sp>
        <p:nvSpPr>
          <p:cNvPr id="13" name="Rectangle 12"/>
          <p:cNvSpPr/>
          <p:nvPr/>
        </p:nvSpPr>
        <p:spPr>
          <a:xfrm>
            <a:off x="0" y="-24572"/>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000" b="1" u="sng" dirty="0">
                <a:solidFill>
                  <a:prstClr val="black"/>
                </a:solidFill>
              </a:rPr>
              <a:t>Introduction to Speech Enhancement</a:t>
            </a:r>
          </a:p>
          <a:p>
            <a:pPr marL="571500" indent="-571500">
              <a:lnSpc>
                <a:spcPct val="200000"/>
              </a:lnSpc>
              <a:buFont typeface="Wingdings" panose="05000000000000000000" pitchFamily="2" charset="2"/>
              <a:buChar char="Ø"/>
            </a:pPr>
            <a:r>
              <a:rPr lang="en-US" sz="1600" b="1" i="1" dirty="0" smtClean="0">
                <a:solidFill>
                  <a:schemeClr val="tx1"/>
                </a:solidFill>
              </a:rPr>
              <a:t>- </a:t>
            </a:r>
            <a:r>
              <a:rPr lang="en-US" b="1" i="1" dirty="0" smtClean="0">
                <a:solidFill>
                  <a:schemeClr val="tx1"/>
                </a:solidFill>
              </a:rPr>
              <a:t>definition </a:t>
            </a:r>
            <a:r>
              <a:rPr lang="en-US" b="1" i="1" dirty="0">
                <a:solidFill>
                  <a:schemeClr val="tx1"/>
                </a:solidFill>
              </a:rPr>
              <a:t>of speech enhancement: </a:t>
            </a:r>
          </a:p>
          <a:p>
            <a:pPr>
              <a:lnSpc>
                <a:spcPct val="200000"/>
              </a:lnSpc>
            </a:pPr>
            <a:r>
              <a:rPr lang="en-US" b="1" i="1" dirty="0" smtClean="0">
                <a:solidFill>
                  <a:schemeClr val="tx1"/>
                </a:solidFill>
              </a:rPr>
              <a:t>The </a:t>
            </a:r>
            <a:r>
              <a:rPr lang="en-US" b="1" i="1" dirty="0">
                <a:solidFill>
                  <a:schemeClr val="tx1"/>
                </a:solidFill>
              </a:rPr>
              <a:t>process of improving the quality and intelligibility of speech signals that have been degraded by various factors, such as background noise, reverberation, or distortion</a:t>
            </a:r>
            <a:r>
              <a:rPr lang="en-US" b="1" i="1" dirty="0" smtClean="0">
                <a:solidFill>
                  <a:schemeClr val="tx1"/>
                </a:solidFill>
              </a:rPr>
              <a:t>.</a:t>
            </a:r>
          </a:p>
          <a:p>
            <a:pPr>
              <a:lnSpc>
                <a:spcPct val="200000"/>
              </a:lnSpc>
            </a:pPr>
            <a:endParaRPr lang="en-US" b="1" i="1" dirty="0" smtClean="0">
              <a:solidFill>
                <a:schemeClr val="tx1"/>
              </a:solidFill>
            </a:endParaRPr>
          </a:p>
          <a:p>
            <a:pPr marL="571500" indent="-571500">
              <a:lnSpc>
                <a:spcPct val="200000"/>
              </a:lnSpc>
              <a:buFont typeface="Wingdings" panose="05000000000000000000" pitchFamily="2" charset="2"/>
              <a:buChar char="Ø"/>
            </a:pPr>
            <a:endParaRPr lang="en-US" b="1" i="1" dirty="0">
              <a:solidFill>
                <a:schemeClr val="tx1"/>
              </a:solidFill>
            </a:endParaRPr>
          </a:p>
          <a:p>
            <a:pPr marL="571500" indent="-571500">
              <a:lnSpc>
                <a:spcPct val="200000"/>
              </a:lnSpc>
              <a:buFont typeface="Wingdings" panose="05000000000000000000" pitchFamily="2" charset="2"/>
              <a:buChar char="Ø"/>
            </a:pPr>
            <a:endParaRPr lang="en-US" b="1" i="1" dirty="0" smtClean="0">
              <a:solidFill>
                <a:schemeClr val="tx1"/>
              </a:solidFill>
            </a:endParaRPr>
          </a:p>
          <a:p>
            <a:pPr marL="571500" indent="-571500">
              <a:lnSpc>
                <a:spcPct val="200000"/>
              </a:lnSpc>
              <a:buFont typeface="Wingdings" panose="05000000000000000000" pitchFamily="2" charset="2"/>
              <a:buChar char="Ø"/>
            </a:pPr>
            <a:endParaRPr lang="en-US" b="1" i="1" dirty="0">
              <a:solidFill>
                <a:schemeClr val="tx1"/>
              </a:solidFill>
            </a:endParaRPr>
          </a:p>
          <a:p>
            <a:pPr marL="571500" indent="-571500">
              <a:lnSpc>
                <a:spcPct val="200000"/>
              </a:lnSpc>
              <a:buFont typeface="Wingdings" panose="05000000000000000000" pitchFamily="2" charset="2"/>
              <a:buChar char="Ø"/>
            </a:pPr>
            <a:r>
              <a:rPr lang="en-US" b="1" i="1" dirty="0" smtClean="0">
                <a:solidFill>
                  <a:schemeClr val="tx1"/>
                </a:solidFill>
              </a:rPr>
              <a:t>Common </a:t>
            </a:r>
            <a:r>
              <a:rPr lang="en-US" b="1" i="1" dirty="0">
                <a:solidFill>
                  <a:schemeClr val="tx1"/>
                </a:solidFill>
              </a:rPr>
              <a:t>challenges in speech </a:t>
            </a:r>
            <a:r>
              <a:rPr lang="en-US" b="1" i="1" dirty="0" smtClean="0">
                <a:solidFill>
                  <a:schemeClr val="tx1"/>
                </a:solidFill>
              </a:rPr>
              <a:t>enhancement</a:t>
            </a:r>
            <a:r>
              <a:rPr lang="en-US" b="1" i="1" dirty="0">
                <a:solidFill>
                  <a:schemeClr val="tx1"/>
                </a:solidFill>
              </a:rPr>
              <a:t>: </a:t>
            </a:r>
            <a:endParaRPr lang="en-US" b="1" i="1" dirty="0" smtClean="0">
              <a:solidFill>
                <a:schemeClr val="tx1"/>
              </a:solidFill>
            </a:endParaRPr>
          </a:p>
          <a:p>
            <a:pPr>
              <a:lnSpc>
                <a:spcPct val="200000"/>
              </a:lnSpc>
            </a:pPr>
            <a:r>
              <a:rPr lang="en-US" b="1" i="1" dirty="0" smtClean="0">
                <a:solidFill>
                  <a:schemeClr val="tx1"/>
                </a:solidFill>
              </a:rPr>
              <a:t>Diverse </a:t>
            </a:r>
            <a:r>
              <a:rPr lang="en-US" b="1" i="1" dirty="0">
                <a:solidFill>
                  <a:schemeClr val="tx1"/>
                </a:solidFill>
              </a:rPr>
              <a:t>noise and distortion types </a:t>
            </a:r>
            <a:r>
              <a:rPr lang="en-US" b="1" i="1" dirty="0" smtClean="0">
                <a:solidFill>
                  <a:schemeClr val="tx1"/>
                </a:solidFill>
              </a:rPr>
              <a:t>  </a:t>
            </a:r>
            <a:r>
              <a:rPr lang="en-US" b="1" i="1" dirty="0">
                <a:solidFill>
                  <a:schemeClr val="tx1"/>
                </a:solidFill>
              </a:rPr>
              <a:t>Non-stationarity of noise and speech signals  </a:t>
            </a:r>
            <a:r>
              <a:rPr lang="en-US" b="1" i="1" dirty="0" smtClean="0">
                <a:solidFill>
                  <a:schemeClr val="tx1"/>
                </a:solidFill>
              </a:rPr>
              <a:t>  </a:t>
            </a:r>
            <a:r>
              <a:rPr lang="en-US" b="1" i="1" dirty="0">
                <a:solidFill>
                  <a:schemeClr val="tx1"/>
                </a:solidFill>
              </a:rPr>
              <a:t>Preserving the natural characteristics of speech while reducing noise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71" y="2582944"/>
            <a:ext cx="10058400" cy="2262433"/>
          </a:xfrm>
          <a:prstGeom prst="rect">
            <a:avLst/>
          </a:prstGeom>
        </p:spPr>
      </p:pic>
    </p:spTree>
    <p:extLst>
      <p:ext uri="{BB962C8B-B14F-4D97-AF65-F5344CB8AC3E}">
        <p14:creationId xmlns:p14="http://schemas.microsoft.com/office/powerpoint/2010/main" val="2142962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6</a:t>
            </a:fld>
            <a:endParaRPr lang="en-US" dirty="0"/>
          </a:p>
        </p:txBody>
      </p:sp>
      <p:sp>
        <p:nvSpPr>
          <p:cNvPr id="13" name="Rectangle 12"/>
          <p:cNvSpPr/>
          <p:nvPr/>
        </p:nvSpPr>
        <p:spPr>
          <a:xfrm>
            <a:off x="0" y="-24572"/>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000" b="1" u="sng" dirty="0">
                <a:solidFill>
                  <a:prstClr val="black"/>
                </a:solidFill>
              </a:rPr>
              <a:t>I</a:t>
            </a:r>
            <a:r>
              <a:rPr lang="en-US" sz="4000" b="1" u="sng" dirty="0" smtClean="0">
                <a:solidFill>
                  <a:prstClr val="black"/>
                </a:solidFill>
              </a:rPr>
              <a:t>ntroduction </a:t>
            </a:r>
            <a:r>
              <a:rPr lang="en-US" sz="4000" b="1" u="sng" dirty="0">
                <a:solidFill>
                  <a:prstClr val="black"/>
                </a:solidFill>
              </a:rPr>
              <a:t>to Speech </a:t>
            </a:r>
            <a:r>
              <a:rPr lang="en-US" sz="4000" b="1" u="sng" dirty="0" smtClean="0">
                <a:solidFill>
                  <a:prstClr val="black"/>
                </a:solidFill>
              </a:rPr>
              <a:t>Enhancement (cont.)</a:t>
            </a:r>
          </a:p>
          <a:p>
            <a:pPr lvl="0" algn="ctr"/>
            <a:endParaRPr lang="en-US" sz="2400" b="1" dirty="0">
              <a:solidFill>
                <a:prstClr val="black"/>
              </a:solidFill>
            </a:endParaRPr>
          </a:p>
          <a:p>
            <a:pPr marL="571500" indent="-571500">
              <a:lnSpc>
                <a:spcPct val="200000"/>
              </a:lnSpc>
              <a:buFont typeface="Wingdings" panose="05000000000000000000" pitchFamily="2" charset="2"/>
              <a:buChar char="Ø"/>
            </a:pPr>
            <a:r>
              <a:rPr lang="en-US" sz="2000" b="1" i="1" dirty="0" smtClean="0">
                <a:solidFill>
                  <a:schemeClr val="tx1"/>
                </a:solidFill>
              </a:rPr>
              <a:t> </a:t>
            </a:r>
            <a:r>
              <a:rPr lang="en-US" sz="2000" b="1" i="1" dirty="0">
                <a:solidFill>
                  <a:schemeClr val="tx1"/>
                </a:solidFill>
              </a:rPr>
              <a:t>Importance of speech enhancement: </a:t>
            </a:r>
            <a:endParaRPr lang="en-US" sz="2000" b="1" i="1" dirty="0" smtClean="0">
              <a:solidFill>
                <a:schemeClr val="tx1"/>
              </a:solidFill>
            </a:endParaRPr>
          </a:p>
          <a:p>
            <a:pPr algn="ctr">
              <a:lnSpc>
                <a:spcPct val="200000"/>
              </a:lnSpc>
            </a:pPr>
            <a:r>
              <a:rPr lang="en-US" sz="2000" b="1" i="1" dirty="0" smtClean="0">
                <a:solidFill>
                  <a:schemeClr val="tx1"/>
                </a:solidFill>
              </a:rPr>
              <a:t> </a:t>
            </a:r>
            <a:r>
              <a:rPr lang="en-US" sz="2000" b="1" i="1" dirty="0">
                <a:solidFill>
                  <a:schemeClr val="tx1"/>
                </a:solidFill>
              </a:rPr>
              <a:t>- Improves communication quality in various applications (e.g., telephony, video conferencing, hearing aids)  - Enhances the performance of downstream speech processing tasks (e.g., automatic speech recognition, speaker identification)  - Enables better user experience and accessibility for people with hearing </a:t>
            </a:r>
            <a:r>
              <a:rPr lang="en-US" sz="2000" b="1" i="1" dirty="0" smtClean="0">
                <a:solidFill>
                  <a:schemeClr val="tx1"/>
                </a:solidFill>
              </a:rPr>
              <a:t>impairments</a:t>
            </a:r>
          </a:p>
          <a:p>
            <a:pPr marL="571500" indent="-571500">
              <a:lnSpc>
                <a:spcPct val="200000"/>
              </a:lnSpc>
              <a:buFont typeface="Wingdings" panose="05000000000000000000" pitchFamily="2" charset="2"/>
              <a:buChar char="Ø"/>
            </a:pPr>
            <a:endParaRPr lang="en-US" b="1" i="1" dirty="0">
              <a:solidFill>
                <a:schemeClr val="tx1"/>
              </a:solidFill>
            </a:endParaRPr>
          </a:p>
          <a:p>
            <a:pPr marL="571500" indent="-571500">
              <a:lnSpc>
                <a:spcPct val="200000"/>
              </a:lnSpc>
              <a:buFont typeface="Wingdings" panose="05000000000000000000" pitchFamily="2" charset="2"/>
              <a:buChar char="Ø"/>
            </a:pPr>
            <a:endParaRPr lang="en-US" b="1" i="1" dirty="0" smtClean="0">
              <a:solidFill>
                <a:schemeClr val="tx1"/>
              </a:solidFill>
            </a:endParaRPr>
          </a:p>
          <a:p>
            <a:pPr marL="571500" indent="-571500">
              <a:lnSpc>
                <a:spcPct val="200000"/>
              </a:lnSpc>
              <a:buFont typeface="Wingdings" panose="05000000000000000000" pitchFamily="2" charset="2"/>
              <a:buChar char="Ø"/>
            </a:pPr>
            <a:endParaRPr lang="en-US" b="1" i="1" dirty="0">
              <a:solidFill>
                <a:schemeClr val="tx1"/>
              </a:solidFill>
            </a:endParaRPr>
          </a:p>
          <a:p>
            <a:pPr marL="571500" indent="-571500">
              <a:lnSpc>
                <a:spcPct val="200000"/>
              </a:lnSpc>
              <a:buFont typeface="Wingdings" panose="05000000000000000000" pitchFamily="2" charset="2"/>
              <a:buChar char="Ø"/>
            </a:pPr>
            <a:endParaRPr lang="en-US" b="1" i="1" dirty="0" smtClean="0">
              <a:solidFill>
                <a:schemeClr val="tx1"/>
              </a:solidFill>
            </a:endParaRPr>
          </a:p>
          <a:p>
            <a:pPr marL="571500" indent="-571500">
              <a:lnSpc>
                <a:spcPct val="200000"/>
              </a:lnSpc>
              <a:buFont typeface="Wingdings" panose="05000000000000000000" pitchFamily="2" charset="2"/>
              <a:buChar char="Ø"/>
            </a:pPr>
            <a:endParaRPr lang="en-US" b="1" i="1" dirty="0" smtClean="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3" y="3904373"/>
            <a:ext cx="5342838" cy="28466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908" y="3953991"/>
            <a:ext cx="5970309" cy="2747462"/>
          </a:xfrm>
          <a:prstGeom prst="rect">
            <a:avLst/>
          </a:prstGeom>
        </p:spPr>
      </p:pic>
    </p:spTree>
    <p:extLst>
      <p:ext uri="{BB962C8B-B14F-4D97-AF65-F5344CB8AC3E}">
        <p14:creationId xmlns:p14="http://schemas.microsoft.com/office/powerpoint/2010/main" val="1159017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solidFill>
                  <a:prstClr val="black">
                    <a:tint val="75000"/>
                  </a:prstClr>
                </a:solidFill>
              </a:rPr>
              <a:pPr/>
              <a:t>7</a:t>
            </a:fld>
            <a:endParaRPr lang="en-US" dirty="0">
              <a:solidFill>
                <a:prstClr val="black">
                  <a:tint val="75000"/>
                </a:prstClr>
              </a:solidFill>
            </a:endParaRPr>
          </a:p>
        </p:txBody>
      </p:sp>
      <p:sp>
        <p:nvSpPr>
          <p:cNvPr id="13" name="Rectangle 12"/>
          <p:cNvSpPr/>
          <p:nvPr/>
        </p:nvSpPr>
        <p:spPr>
          <a:xfrm>
            <a:off x="0" y="-24572"/>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smtClean="0">
              <a:solidFill>
                <a:prstClr val="black"/>
              </a:solidFill>
            </a:endParaRPr>
          </a:p>
          <a:p>
            <a:pPr marL="571500" indent="-571500">
              <a:lnSpc>
                <a:spcPct val="200000"/>
              </a:lnSpc>
              <a:buFont typeface="Wingdings" panose="05000000000000000000" pitchFamily="2" charset="2"/>
              <a:buChar char="Ø"/>
            </a:pPr>
            <a:r>
              <a:rPr lang="en-US" b="1" i="1" dirty="0" smtClean="0">
                <a:solidFill>
                  <a:prstClr val="black"/>
                </a:solidFill>
              </a:rPr>
              <a:t> </a:t>
            </a:r>
            <a:r>
              <a:rPr lang="en-US" sz="2800" b="1" i="1" dirty="0" smtClean="0">
                <a:solidFill>
                  <a:prstClr val="black"/>
                </a:solidFill>
              </a:rPr>
              <a:t>- Introduction to deep learning for speech enhancement</a:t>
            </a:r>
            <a:r>
              <a:rPr lang="en-US" sz="2000" b="1" i="1" dirty="0" smtClean="0">
                <a:solidFill>
                  <a:prstClr val="black"/>
                </a:solidFill>
              </a:rPr>
              <a:t>: </a:t>
            </a:r>
          </a:p>
          <a:p>
            <a:pPr>
              <a:lnSpc>
                <a:spcPct val="200000"/>
              </a:lnSpc>
            </a:pPr>
            <a:r>
              <a:rPr lang="en-US" b="1" i="1" dirty="0" smtClean="0">
                <a:solidFill>
                  <a:prstClr val="black"/>
                </a:solidFill>
              </a:rPr>
              <a:t> </a:t>
            </a:r>
            <a:r>
              <a:rPr lang="en-US" sz="2000" b="1" i="1" dirty="0">
                <a:solidFill>
                  <a:prstClr val="black"/>
                </a:solidFill>
              </a:rPr>
              <a:t>- Advantages of deep learning compared to traditional signal processing approaches  - Ability to learn complex non-linear mappings between noisy and clean </a:t>
            </a:r>
            <a:r>
              <a:rPr lang="en-US" sz="2000" b="1" i="1" dirty="0" smtClean="0">
                <a:solidFill>
                  <a:prstClr val="black"/>
                </a:solidFill>
              </a:rPr>
              <a:t>speech</a:t>
            </a:r>
          </a:p>
          <a:p>
            <a:pPr marL="285750" indent="-285750">
              <a:lnSpc>
                <a:spcPct val="200000"/>
              </a:lnSpc>
              <a:buFont typeface="Wingdings" panose="05000000000000000000" pitchFamily="2" charset="2"/>
              <a:buChar char="Ø"/>
            </a:pPr>
            <a:r>
              <a:rPr lang="en-US" sz="2000" b="1" i="1" dirty="0" smtClean="0">
                <a:solidFill>
                  <a:prstClr val="black"/>
                </a:solidFill>
              </a:rPr>
              <a:t>Deep </a:t>
            </a:r>
            <a:r>
              <a:rPr lang="en-US" sz="2000" b="1" i="1" dirty="0">
                <a:solidFill>
                  <a:prstClr val="black"/>
                </a:solidFill>
              </a:rPr>
              <a:t>learning architectures for speech enhancement: </a:t>
            </a:r>
            <a:endParaRPr lang="en-US" sz="2000" b="1" i="1" dirty="0" smtClean="0">
              <a:solidFill>
                <a:prstClr val="black"/>
              </a:solidFill>
            </a:endParaRPr>
          </a:p>
          <a:p>
            <a:pPr>
              <a:lnSpc>
                <a:spcPct val="200000"/>
              </a:lnSpc>
            </a:pPr>
            <a:r>
              <a:rPr lang="en-US" sz="2000" b="1" i="1" dirty="0" smtClean="0">
                <a:solidFill>
                  <a:prstClr val="black"/>
                </a:solidFill>
              </a:rPr>
              <a:t> -Convolutional </a:t>
            </a:r>
            <a:r>
              <a:rPr lang="en-US" sz="2000" b="1" i="1" dirty="0">
                <a:solidFill>
                  <a:prstClr val="black"/>
                </a:solidFill>
              </a:rPr>
              <a:t>neural networks (CNNs) </a:t>
            </a:r>
            <a:endParaRPr lang="en-US" sz="2000" b="1" i="1" dirty="0" smtClean="0">
              <a:solidFill>
                <a:prstClr val="black"/>
              </a:solidFill>
            </a:endParaRPr>
          </a:p>
          <a:p>
            <a:pPr>
              <a:lnSpc>
                <a:spcPct val="200000"/>
              </a:lnSpc>
            </a:pPr>
            <a:r>
              <a:rPr lang="en-US" sz="2000" b="1" i="1" dirty="0" smtClean="0">
                <a:solidFill>
                  <a:prstClr val="black"/>
                </a:solidFill>
              </a:rPr>
              <a:t> </a:t>
            </a:r>
            <a:r>
              <a:rPr lang="en-US" sz="2000" b="1" i="1" dirty="0">
                <a:solidFill>
                  <a:prstClr val="black"/>
                </a:solidFill>
              </a:rPr>
              <a:t>- Recurrent neural networks (RNNs), including Long </a:t>
            </a:r>
            <a:r>
              <a:rPr lang="en-US" sz="2000" b="1" i="1" dirty="0" smtClean="0">
                <a:solidFill>
                  <a:prstClr val="black"/>
                </a:solidFill>
              </a:rPr>
              <a:t>Short</a:t>
            </a:r>
          </a:p>
          <a:p>
            <a:pPr>
              <a:lnSpc>
                <a:spcPct val="200000"/>
              </a:lnSpc>
            </a:pPr>
            <a:r>
              <a:rPr lang="en-US" sz="2000" b="1" i="1" dirty="0" smtClean="0">
                <a:solidFill>
                  <a:prstClr val="black"/>
                </a:solidFill>
              </a:rPr>
              <a:t>-</a:t>
            </a:r>
            <a:r>
              <a:rPr lang="en-US" sz="2000" b="1" i="1" dirty="0">
                <a:solidFill>
                  <a:prstClr val="black"/>
                </a:solidFill>
              </a:rPr>
              <a:t>Term Memory (LSTMs) </a:t>
            </a:r>
            <a:r>
              <a:rPr lang="en-US" sz="2000" b="1" i="1" dirty="0" smtClean="0">
                <a:solidFill>
                  <a:prstClr val="black"/>
                </a:solidFill>
              </a:rPr>
              <a:t>-</a:t>
            </a:r>
            <a:endParaRPr lang="en-US" sz="2000" b="1" i="1" dirty="0">
              <a:solidFill>
                <a:prstClr val="black"/>
              </a:solidFill>
            </a:endParaRPr>
          </a:p>
          <a:p>
            <a:pPr marL="571500" indent="-571500">
              <a:lnSpc>
                <a:spcPct val="200000"/>
              </a:lnSpc>
              <a:buFont typeface="Wingdings" panose="05000000000000000000" pitchFamily="2" charset="2"/>
              <a:buChar char="Ø"/>
            </a:pPr>
            <a:endParaRPr lang="en-US" b="1" i="1" dirty="0" smtClean="0">
              <a:solidFill>
                <a:prstClr val="black"/>
              </a:solidFill>
            </a:endParaRPr>
          </a:p>
          <a:p>
            <a:pPr marL="571500" indent="-571500">
              <a:lnSpc>
                <a:spcPct val="200000"/>
              </a:lnSpc>
              <a:buFont typeface="Wingdings" panose="05000000000000000000" pitchFamily="2" charset="2"/>
              <a:buChar char="Ø"/>
            </a:pPr>
            <a:endParaRPr lang="en-US" b="1" i="1" dirty="0">
              <a:solidFill>
                <a:prstClr val="black"/>
              </a:solidFill>
            </a:endParaRPr>
          </a:p>
          <a:p>
            <a:pPr marL="571500" indent="-571500">
              <a:lnSpc>
                <a:spcPct val="200000"/>
              </a:lnSpc>
              <a:buFont typeface="Wingdings" panose="05000000000000000000" pitchFamily="2" charset="2"/>
              <a:buChar char="Ø"/>
            </a:pPr>
            <a:endParaRPr lang="en-US" b="1" i="1" dirty="0" smtClean="0">
              <a:solidFill>
                <a:prstClr val="black"/>
              </a:solidFill>
            </a:endParaRPr>
          </a:p>
          <a:p>
            <a:pPr marL="571500" indent="-571500">
              <a:lnSpc>
                <a:spcPct val="200000"/>
              </a:lnSpc>
              <a:buFont typeface="Wingdings" panose="05000000000000000000" pitchFamily="2" charset="2"/>
              <a:buChar char="Ø"/>
            </a:pPr>
            <a:endParaRPr lang="en-US" b="1" i="1" dirty="0" smtClean="0">
              <a:solidFill>
                <a:prstClr val="black"/>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590" y="1938845"/>
            <a:ext cx="5699627" cy="4712020"/>
          </a:xfrm>
          <a:prstGeom prst="rect">
            <a:avLst/>
          </a:prstGeom>
        </p:spPr>
      </p:pic>
    </p:spTree>
    <p:extLst>
      <p:ext uri="{BB962C8B-B14F-4D97-AF65-F5344CB8AC3E}">
        <p14:creationId xmlns:p14="http://schemas.microsoft.com/office/powerpoint/2010/main" val="18180167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solidFill>
                  <a:prstClr val="black">
                    <a:tint val="75000"/>
                  </a:prstClr>
                </a:solidFill>
              </a:rPr>
              <a:pPr/>
              <a:t>8</a:t>
            </a:fld>
            <a:endParaRPr lang="en-US" dirty="0">
              <a:solidFill>
                <a:prstClr val="black">
                  <a:tint val="75000"/>
                </a:prstClr>
              </a:solidFill>
            </a:endParaRPr>
          </a:p>
        </p:txBody>
      </p:sp>
      <p:sp>
        <p:nvSpPr>
          <p:cNvPr id="13" name="Rectangle 12"/>
          <p:cNvSpPr/>
          <p:nvPr/>
        </p:nvSpPr>
        <p:spPr>
          <a:xfrm>
            <a:off x="0" y="-24572"/>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solidFill>
                  <a:prstClr val="black"/>
                </a:solidFill>
              </a:rPr>
              <a:t>Introduction (cont.)</a:t>
            </a:r>
            <a:endParaRPr lang="en-US" sz="2800" b="1" u="sng" dirty="0">
              <a:solidFill>
                <a:prstClr val="black"/>
              </a:solidFill>
            </a:endParaRPr>
          </a:p>
          <a:p>
            <a:pPr marL="285750" indent="-285750">
              <a:lnSpc>
                <a:spcPct val="200000"/>
              </a:lnSpc>
              <a:buFont typeface="Wingdings" panose="05000000000000000000" pitchFamily="2" charset="2"/>
              <a:buChar char="Ø"/>
            </a:pPr>
            <a:r>
              <a:rPr lang="en-US" b="1" i="1" dirty="0" smtClean="0">
                <a:solidFill>
                  <a:prstClr val="black"/>
                </a:solidFill>
              </a:rPr>
              <a:t> </a:t>
            </a:r>
            <a:r>
              <a:rPr lang="en-US" sz="2000" b="1" i="1" dirty="0">
                <a:solidFill>
                  <a:prstClr val="black"/>
                </a:solidFill>
              </a:rPr>
              <a:t>Key deep learning techniques: </a:t>
            </a:r>
            <a:endParaRPr lang="en-US" sz="2000" b="1" i="1" dirty="0" smtClean="0">
              <a:solidFill>
                <a:prstClr val="black"/>
              </a:solidFill>
            </a:endParaRPr>
          </a:p>
          <a:p>
            <a:pPr>
              <a:lnSpc>
                <a:spcPct val="200000"/>
              </a:lnSpc>
            </a:pPr>
            <a:r>
              <a:rPr lang="en-US" sz="2000" b="1" i="1" dirty="0" smtClean="0">
                <a:solidFill>
                  <a:prstClr val="black"/>
                </a:solidFill>
              </a:rPr>
              <a:t> </a:t>
            </a:r>
            <a:r>
              <a:rPr lang="en-US" sz="2000" b="1" i="1" dirty="0">
                <a:solidFill>
                  <a:prstClr val="black"/>
                </a:solidFill>
              </a:rPr>
              <a:t>- Time-frequency representation learning (e.g., using spectrograms) </a:t>
            </a:r>
            <a:endParaRPr lang="en-US" sz="2000" b="1" i="1" dirty="0" smtClean="0">
              <a:solidFill>
                <a:prstClr val="black"/>
              </a:solidFill>
            </a:endParaRPr>
          </a:p>
          <a:p>
            <a:pPr>
              <a:lnSpc>
                <a:spcPct val="200000"/>
              </a:lnSpc>
            </a:pPr>
            <a:r>
              <a:rPr lang="en-US" sz="2000" b="1" i="1" dirty="0" smtClean="0">
                <a:solidFill>
                  <a:prstClr val="black"/>
                </a:solidFill>
              </a:rPr>
              <a:t>Multi-channel </a:t>
            </a:r>
            <a:r>
              <a:rPr lang="en-US" sz="2000" b="1" i="1" dirty="0">
                <a:solidFill>
                  <a:prstClr val="black"/>
                </a:solidFill>
              </a:rPr>
              <a:t>processing (e.g., using microphone arrays) </a:t>
            </a:r>
            <a:endParaRPr lang="en-US" sz="2000" b="1" i="1" dirty="0" smtClean="0">
              <a:solidFill>
                <a:prstClr val="black"/>
              </a:solidFill>
            </a:endParaRPr>
          </a:p>
          <a:p>
            <a:pPr>
              <a:lnSpc>
                <a:spcPct val="200000"/>
              </a:lnSpc>
            </a:pPr>
            <a:r>
              <a:rPr lang="en-US" sz="2000" b="1" i="1" dirty="0" smtClean="0">
                <a:solidFill>
                  <a:prstClr val="black"/>
                </a:solidFill>
              </a:rPr>
              <a:t>Unsupervised </a:t>
            </a:r>
            <a:r>
              <a:rPr lang="en-US" sz="2000" b="1" i="1" dirty="0">
                <a:solidFill>
                  <a:prstClr val="black"/>
                </a:solidFill>
              </a:rPr>
              <a:t>and semi-supervised </a:t>
            </a:r>
            <a:r>
              <a:rPr lang="en-US" sz="2000" b="1" i="1" dirty="0" smtClean="0">
                <a:solidFill>
                  <a:prstClr val="black"/>
                </a:solidFill>
              </a:rPr>
              <a:t>learning</a:t>
            </a:r>
          </a:p>
          <a:p>
            <a:pPr>
              <a:lnSpc>
                <a:spcPct val="200000"/>
              </a:lnSpc>
            </a:pPr>
            <a:endParaRPr lang="en-US" sz="2000" b="1" i="1" dirty="0" smtClean="0">
              <a:solidFill>
                <a:prstClr val="black"/>
              </a:solidFill>
            </a:endParaRPr>
          </a:p>
          <a:p>
            <a:pPr marL="571500" indent="-571500">
              <a:lnSpc>
                <a:spcPct val="200000"/>
              </a:lnSpc>
              <a:buFont typeface="Wingdings" panose="05000000000000000000" pitchFamily="2" charset="2"/>
              <a:buChar char="Ø"/>
            </a:pPr>
            <a:endParaRPr lang="en-US" sz="2000" b="1" i="1" dirty="0" smtClean="0">
              <a:solidFill>
                <a:prstClr val="black"/>
              </a:solidFill>
            </a:endParaRPr>
          </a:p>
          <a:p>
            <a:pPr marL="571500" indent="-571500">
              <a:lnSpc>
                <a:spcPct val="200000"/>
              </a:lnSpc>
              <a:buFont typeface="Wingdings" panose="05000000000000000000" pitchFamily="2" charset="2"/>
              <a:buChar char="Ø"/>
            </a:pPr>
            <a:endParaRPr lang="en-US" sz="2000" b="1" i="1" dirty="0" smtClean="0">
              <a:solidFill>
                <a:prstClr val="black"/>
              </a:solidFill>
            </a:endParaRPr>
          </a:p>
          <a:p>
            <a:pPr marL="571500" indent="-571500">
              <a:lnSpc>
                <a:spcPct val="200000"/>
              </a:lnSpc>
              <a:buFont typeface="Wingdings" panose="05000000000000000000" pitchFamily="2" charset="2"/>
              <a:buChar char="Ø"/>
            </a:pPr>
            <a:r>
              <a:rPr lang="en-US" sz="2000" b="1" i="1" dirty="0" smtClean="0">
                <a:solidFill>
                  <a:prstClr val="black"/>
                </a:solidFill>
              </a:rPr>
              <a:t> </a:t>
            </a:r>
            <a:r>
              <a:rPr lang="en-US" sz="2000" b="1" i="1" dirty="0">
                <a:solidFill>
                  <a:prstClr val="black"/>
                </a:solidFill>
              </a:rPr>
              <a:t>Evaluation metrics for speech enhancement:  </a:t>
            </a:r>
            <a:endParaRPr lang="en-US" sz="2000" b="1" i="1" dirty="0" smtClean="0">
              <a:solidFill>
                <a:prstClr val="black"/>
              </a:solidFill>
            </a:endParaRPr>
          </a:p>
          <a:p>
            <a:pPr>
              <a:lnSpc>
                <a:spcPct val="200000"/>
              </a:lnSpc>
            </a:pPr>
            <a:r>
              <a:rPr lang="en-US" sz="2000" b="1" i="1" dirty="0" smtClean="0">
                <a:solidFill>
                  <a:prstClr val="black"/>
                </a:solidFill>
              </a:rPr>
              <a:t>- </a:t>
            </a:r>
            <a:r>
              <a:rPr lang="en-US" sz="2000" b="1" i="1" dirty="0">
                <a:solidFill>
                  <a:prstClr val="black"/>
                </a:solidFill>
              </a:rPr>
              <a:t>Objective measures (e.g., Signal-to-Noise Ratio, Perceptual Evaluation of Speech Quality)  - Subjective listening </a:t>
            </a:r>
            <a:r>
              <a:rPr lang="en-US" sz="2000" b="1" i="1" dirty="0" smtClean="0">
                <a:solidFill>
                  <a:prstClr val="black"/>
                </a:solidFill>
              </a:rPr>
              <a:t>tests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66544"/>
            <a:ext cx="5814060" cy="33192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32" y="2964404"/>
            <a:ext cx="5672328" cy="1975104"/>
          </a:xfrm>
          <a:prstGeom prst="rect">
            <a:avLst/>
          </a:prstGeom>
        </p:spPr>
      </p:pic>
    </p:spTree>
    <p:extLst>
      <p:ext uri="{BB962C8B-B14F-4D97-AF65-F5344CB8AC3E}">
        <p14:creationId xmlns:p14="http://schemas.microsoft.com/office/powerpoint/2010/main" val="3546593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p:cNvSpPr>
            <a:spLocks noGrp="1"/>
          </p:cNvSpPr>
          <p:nvPr>
            <p:ph type="sldNum" sz="quarter" idx="4"/>
          </p:nvPr>
        </p:nvSpPr>
        <p:spPr/>
        <p:txBody>
          <a:bodyPr/>
          <a:lstStyle/>
          <a:p>
            <a:fld id="{8C2E478F-E849-4A8C-AF1F-CBCC78A7CBFA}" type="slidenum">
              <a:rPr lang="en-US" smtClean="0"/>
              <a:t>9</a:t>
            </a:fld>
            <a:endParaRPr lang="en-US" dirty="0"/>
          </a:p>
        </p:txBody>
      </p:sp>
      <p:sp>
        <p:nvSpPr>
          <p:cNvPr id="13" name="Rectangle 12"/>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lgn="ctr">
              <a:lnSpc>
                <a:spcPct val="200000"/>
              </a:lnSpc>
              <a:buFont typeface="Wingdings" panose="05000000000000000000" pitchFamily="2" charset="2"/>
              <a:buChar char="Ø"/>
            </a:pPr>
            <a:r>
              <a:rPr lang="en-US" sz="4000" b="1" dirty="0" smtClean="0"/>
              <a:t>Background </a:t>
            </a:r>
            <a:r>
              <a:rPr lang="en-US" sz="4000" b="1" dirty="0"/>
              <a:t>Speech Enhancement</a:t>
            </a:r>
            <a:r>
              <a:rPr lang="en-US" sz="4000" b="1" i="1" dirty="0">
                <a:solidFill>
                  <a:schemeClr val="tx1"/>
                </a:solidFill>
              </a:rPr>
              <a:t/>
            </a:r>
            <a:br>
              <a:rPr lang="en-US" sz="4000" b="1" i="1" dirty="0">
                <a:solidFill>
                  <a:schemeClr val="tx1"/>
                </a:solidFill>
              </a:rPr>
            </a:br>
            <a:endParaRPr lang="en-US" sz="4000" b="1" i="1" dirty="0">
              <a:solidFill>
                <a:schemeClr val="tx1"/>
              </a:solidFill>
            </a:endParaRPr>
          </a:p>
        </p:txBody>
      </p:sp>
      <p:pic>
        <p:nvPicPr>
          <p:cNvPr id="4" name="Picture 2" descr="Beginner's guide to Speech Analysis | by K V Vijay Girish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55" y="4015410"/>
            <a:ext cx="10374489" cy="11627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71af3243-3dd4-4a8d-8c0d-dd76da1f02a5"/>
    <ds:schemaRef ds:uri="http://www.w3.org/XML/1998/namespace"/>
  </ds:schemaRefs>
</ds:datastoreItem>
</file>

<file path=customXml/itemProps2.xml><?xml version="1.0" encoding="utf-8"?>
<ds:datastoreItem xmlns:ds="http://schemas.openxmlformats.org/officeDocument/2006/customXml" ds:itemID="{80B16AC2-D7DD-48B6-919A-4ADE887D756B}">
  <ds:schemaRefs/>
</ds:datastoreItem>
</file>

<file path=customXml/itemProps3.xml><?xml version="1.0" encoding="utf-8"?>
<ds:datastoreItem xmlns:ds="http://schemas.openxmlformats.org/officeDocument/2006/customXml" ds:itemID="{89B3E157-1CAC-4231-A2EC-E93952D57E42}">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2497</Words>
  <Application>Microsoft Office PowerPoint</Application>
  <PresentationFormat>Widescreen</PresentationFormat>
  <Paragraphs>388</Paragraphs>
  <Slides>41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Bahnschrift</vt:lpstr>
      <vt:lpstr>Bebas</vt:lpstr>
      <vt:lpstr>Calibri</vt:lpstr>
      <vt:lpstr>Calibri Light</vt:lpstr>
      <vt:lpstr>Gill Sans</vt:lpstr>
      <vt:lpstr>Times New Roman</vt:lpstr>
      <vt:lpstr>Wingdings</vt:lpstr>
      <vt:lpstr>Office Theme</vt:lpstr>
      <vt:lpstr>Speech enhancement using deep learning supervised by : prof.dr.enas farouk</vt:lpstr>
      <vt:lpstr>Presented by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2024-02-12T13:59:00Z</dcterms:created>
  <dcterms:modified xsi:type="dcterms:W3CDTF">2024-06-13T15:04:47Z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69232094F45046DB98E0C63EC3B6035E_12</vt:lpwstr>
  </property>
  <property fmtid="{D5CDD505-2E9C-101B-9397-08002B2CF9AE}" pid="4" name="KSOProductBuildVer">
    <vt:lpwstr>1033-12.2.0.17119</vt:lpwstr>
  </property>
</Properties>
</file>